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4" r:id="rId4"/>
    <p:sldId id="266" r:id="rId5"/>
    <p:sldId id="263" r:id="rId6"/>
    <p:sldId id="265"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95CF"/>
    <a:srgbClr val="10256A"/>
    <a:srgbClr val="00B4ED"/>
    <a:srgbClr val="EAEAEA"/>
    <a:srgbClr val="DDDDDD"/>
    <a:srgbClr val="00ACE2"/>
    <a:srgbClr val="4C659F"/>
    <a:srgbClr val="00A6DA"/>
    <a:srgbClr val="000000"/>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37" autoAdjust="0"/>
    <p:restoredTop sz="94660"/>
  </p:normalViewPr>
  <p:slideViewPr>
    <p:cSldViewPr snapToGrid="0">
      <p:cViewPr varScale="1">
        <p:scale>
          <a:sx n="86" d="100"/>
          <a:sy n="86" d="100"/>
        </p:scale>
        <p:origin x="55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0B73E8-576D-46F0-8FA9-4AE2666E47DB}" type="datetimeFigureOut">
              <a:rPr lang="ru-RU" smtClean="0"/>
              <a:pPr/>
              <a:t>21.06.2023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9AAA1E-47CA-4F59-8301-E2A49D89B2C2}" type="slidenum">
              <a:rPr lang="ru-RU" smtClean="0"/>
              <a:pPr/>
              <a:t>‹#›</a:t>
            </a:fld>
            <a:endParaRPr lang="ru-RU"/>
          </a:p>
        </p:txBody>
      </p:sp>
    </p:spTree>
    <p:extLst>
      <p:ext uri="{BB962C8B-B14F-4D97-AF65-F5344CB8AC3E}">
        <p14:creationId xmlns:p14="http://schemas.microsoft.com/office/powerpoint/2010/main" val="2295578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7" name="Прямоугольник 6"/>
          <p:cNvSpPr/>
          <p:nvPr userDrawn="1"/>
        </p:nvSpPr>
        <p:spPr>
          <a:xfrm rot="16200000">
            <a:off x="-2989914" y="2989912"/>
            <a:ext cx="6853289" cy="873459"/>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ctrTitle" hasCustomPrompt="1"/>
          </p:nvPr>
        </p:nvSpPr>
        <p:spPr>
          <a:xfrm>
            <a:off x="815975" y="1816412"/>
            <a:ext cx="10614028" cy="1435887"/>
          </a:xfrm>
        </p:spPr>
        <p:txBody>
          <a:bodyPr anchor="b">
            <a:normAutofit/>
          </a:bodyPr>
          <a:lstStyle>
            <a:lvl1pPr algn="ctr">
              <a:defRPr sz="6600">
                <a:latin typeface="Bahnschrift SemiBold" pitchFamily="34" charset="0"/>
              </a:defRPr>
            </a:lvl1pPr>
          </a:lstStyle>
          <a:p>
            <a:r>
              <a:rPr lang="ru-RU" dirty="0"/>
              <a:t>НАЗВАНИЕ ПРЕЗЕНТАЦИИ</a:t>
            </a:r>
          </a:p>
        </p:txBody>
      </p:sp>
      <p:sp>
        <p:nvSpPr>
          <p:cNvPr id="5" name="Нижний колонтитул 4"/>
          <p:cNvSpPr>
            <a:spLocks noGrp="1"/>
          </p:cNvSpPr>
          <p:nvPr>
            <p:ph type="ftr" sz="quarter" idx="11"/>
          </p:nvPr>
        </p:nvSpPr>
        <p:spPr>
          <a:xfrm>
            <a:off x="709683" y="256913"/>
            <a:ext cx="8857397" cy="916795"/>
          </a:xfrm>
          <a:prstGeom prst="rect">
            <a:avLst/>
          </a:prstGeom>
        </p:spPr>
        <p:txBody>
          <a:bodyPr/>
          <a:lstStyle>
            <a:lvl1pPr algn="ctr">
              <a:defRPr sz="1400" b="0">
                <a:solidFill>
                  <a:schemeClr val="tx1">
                    <a:lumMod val="75000"/>
                    <a:lumOff val="25000"/>
                  </a:schemeClr>
                </a:solidFill>
                <a:latin typeface="Bahnschrift SemiLight" pitchFamily="34" charset="0"/>
              </a:defRPr>
            </a:lvl1pPr>
          </a:lstStyle>
          <a:p>
            <a:r>
              <a:rPr lang="en-US" dirty="0"/>
              <a:t>IV </a:t>
            </a:r>
            <a:r>
              <a:rPr lang="ru-RU" dirty="0"/>
              <a:t>Международная научно-практическая конференция </a:t>
            </a:r>
            <a:endParaRPr lang="en-US" dirty="0"/>
          </a:p>
          <a:p>
            <a:r>
              <a:rPr lang="ru-RU" dirty="0"/>
              <a:t>«Современные </a:t>
            </a:r>
            <a:r>
              <a:rPr lang="ru-RU" dirty="0" err="1"/>
              <a:t>психотехнологии</a:t>
            </a:r>
            <a:r>
              <a:rPr lang="ru-RU" dirty="0"/>
              <a:t> в управлении, политике, бизнесе, образовании и искусстве» </a:t>
            </a:r>
          </a:p>
          <a:p>
            <a:r>
              <a:rPr lang="ru-RU" dirty="0"/>
              <a:t>Московский государственный институт международных отношений (университет) </a:t>
            </a:r>
          </a:p>
          <a:p>
            <a:r>
              <a:rPr lang="ru-RU" dirty="0"/>
              <a:t>Министерства иностранных дел Российской Федерации </a:t>
            </a:r>
          </a:p>
        </p:txBody>
      </p:sp>
      <p:sp>
        <p:nvSpPr>
          <p:cNvPr id="24" name="Подзаголовок 2"/>
          <p:cNvSpPr txBox="1">
            <a:spLocks/>
          </p:cNvSpPr>
          <p:nvPr userDrawn="1"/>
        </p:nvSpPr>
        <p:spPr>
          <a:xfrm>
            <a:off x="2087880" y="5771882"/>
            <a:ext cx="7825740" cy="108140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ru-RU" dirty="0"/>
          </a:p>
        </p:txBody>
      </p:sp>
      <p:sp>
        <p:nvSpPr>
          <p:cNvPr id="22" name="Фигура, имеющая форму буквы L 21"/>
          <p:cNvSpPr/>
          <p:nvPr userDrawn="1"/>
        </p:nvSpPr>
        <p:spPr>
          <a:xfrm flipV="1">
            <a:off x="464817" y="1508333"/>
            <a:ext cx="857250" cy="575045"/>
          </a:xfrm>
          <a:prstGeom prst="corner">
            <a:avLst>
              <a:gd name="adj1" fmla="val 22173"/>
              <a:gd name="adj2" fmla="val 24161"/>
            </a:avLst>
          </a:prstGeom>
          <a:solidFill>
            <a:srgbClr val="00B4ED"/>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29" name="Фигура, имеющая форму буквы L 28"/>
          <p:cNvSpPr/>
          <p:nvPr userDrawn="1"/>
        </p:nvSpPr>
        <p:spPr>
          <a:xfrm flipH="1">
            <a:off x="10572753" y="4691425"/>
            <a:ext cx="857250" cy="575045"/>
          </a:xfrm>
          <a:prstGeom prst="corner">
            <a:avLst>
              <a:gd name="adj1" fmla="val 22173"/>
              <a:gd name="adj2" fmla="val 24161"/>
            </a:avLst>
          </a:prstGeom>
          <a:solidFill>
            <a:srgbClr val="10256A"/>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dirty="0">
              <a:solidFill>
                <a:srgbClr val="10256A"/>
              </a:solidFill>
            </a:endParaRPr>
          </a:p>
        </p:txBody>
      </p:sp>
      <p:sp>
        <p:nvSpPr>
          <p:cNvPr id="12" name="Текст 11"/>
          <p:cNvSpPr>
            <a:spLocks noGrp="1"/>
          </p:cNvSpPr>
          <p:nvPr>
            <p:ph type="body" sz="quarter" idx="13" hasCustomPrompt="1"/>
          </p:nvPr>
        </p:nvSpPr>
        <p:spPr>
          <a:xfrm>
            <a:off x="828360" y="3287453"/>
            <a:ext cx="5875337" cy="831850"/>
          </a:xfrm>
        </p:spPr>
        <p:txBody>
          <a:bodyPr/>
          <a:lstStyle>
            <a:lvl2pPr>
              <a:defRPr>
                <a:latin typeface="Bahnschrift SemiBold" pitchFamily="34" charset="0"/>
              </a:defRPr>
            </a:lvl2pPr>
          </a:lstStyle>
          <a:p>
            <a:pPr lvl="1"/>
            <a:r>
              <a:rPr lang="ru-RU" dirty="0"/>
              <a:t>Второй уровень</a:t>
            </a:r>
          </a:p>
        </p:txBody>
      </p:sp>
      <p:pic>
        <p:nvPicPr>
          <p:cNvPr id="1026" name="Picture 2" descr="H:\Марина\МГИМО\Конференция\Дизайн\ЛОГО\odin.mgimo.ru.png"/>
          <p:cNvPicPr>
            <a:picLocks noChangeAspect="1" noChangeArrowheads="1"/>
          </p:cNvPicPr>
          <p:nvPr userDrawn="1"/>
        </p:nvPicPr>
        <p:blipFill>
          <a:blip r:embed="rId2" cstate="print"/>
          <a:srcRect/>
          <a:stretch>
            <a:fillRect/>
          </a:stretch>
        </p:blipFill>
        <p:spPr bwMode="auto">
          <a:xfrm>
            <a:off x="1061611" y="5538080"/>
            <a:ext cx="1319920" cy="1319920"/>
          </a:xfrm>
          <a:prstGeom prst="rect">
            <a:avLst/>
          </a:prstGeom>
          <a:noFill/>
        </p:spPr>
      </p:pic>
      <p:pic>
        <p:nvPicPr>
          <p:cNvPr id="3" name="Picture 2" descr="H:\Марина\МГИМО\Конференция\Дизайн\ЛОГО\Логотип (проз фон).png"/>
          <p:cNvPicPr>
            <a:picLocks noChangeAspect="1" noChangeArrowheads="1"/>
          </p:cNvPicPr>
          <p:nvPr userDrawn="1"/>
        </p:nvPicPr>
        <p:blipFill>
          <a:blip r:embed="rId3"/>
          <a:srcRect/>
          <a:stretch>
            <a:fillRect/>
          </a:stretch>
        </p:blipFill>
        <p:spPr bwMode="auto">
          <a:xfrm>
            <a:off x="9617975" y="-1"/>
            <a:ext cx="2160043" cy="2169773"/>
          </a:xfrm>
          <a:prstGeom prst="rect">
            <a:avLst/>
          </a:prstGeom>
          <a:noFill/>
        </p:spPr>
      </p:pic>
      <p:pic>
        <p:nvPicPr>
          <p:cNvPr id="4" name="Picture 2" descr="H:\Марина\МГИМО\Конференция\Дизайн\ЛОГО\Logo_-основной для белого фона.png"/>
          <p:cNvPicPr>
            <a:picLocks noChangeAspect="1" noChangeArrowheads="1"/>
          </p:cNvPicPr>
          <p:nvPr userDrawn="1"/>
        </p:nvPicPr>
        <p:blipFill>
          <a:blip r:embed="rId4" cstate="print"/>
          <a:srcRect/>
          <a:stretch>
            <a:fillRect/>
          </a:stretch>
        </p:blipFill>
        <p:spPr bwMode="auto">
          <a:xfrm>
            <a:off x="8830101" y="5930974"/>
            <a:ext cx="2620371" cy="516862"/>
          </a:xfrm>
          <a:prstGeom prst="rect">
            <a:avLst/>
          </a:prstGeom>
          <a:noFill/>
        </p:spPr>
      </p:pic>
      <p:pic>
        <p:nvPicPr>
          <p:cNvPr id="1028" name="Picture 4" descr="H:\Марина\МГИМО\Конференция\Дизайн\ЛОГО\Logo_ru_blue.jpg"/>
          <p:cNvPicPr>
            <a:picLocks noChangeAspect="1" noChangeArrowheads="1"/>
          </p:cNvPicPr>
          <p:nvPr userDrawn="1"/>
        </p:nvPicPr>
        <p:blipFill>
          <a:blip r:embed="rId5" cstate="print"/>
          <a:srcRect/>
          <a:stretch>
            <a:fillRect/>
          </a:stretch>
        </p:blipFill>
        <p:spPr bwMode="auto">
          <a:xfrm>
            <a:off x="4490112" y="5938316"/>
            <a:ext cx="2367531" cy="609334"/>
          </a:xfrm>
          <a:prstGeom prst="rect">
            <a:avLst/>
          </a:prstGeom>
          <a:noFill/>
        </p:spPr>
      </p:pic>
    </p:spTree>
    <p:extLst>
      <p:ext uri="{BB962C8B-B14F-4D97-AF65-F5344CB8AC3E}">
        <p14:creationId xmlns:p14="http://schemas.microsoft.com/office/powerpoint/2010/main" val="3325455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369570" y="479425"/>
            <a:ext cx="10420350" cy="1325563"/>
          </a:xfrm>
        </p:spPr>
        <p:txBody>
          <a:bodyPr/>
          <a:lstStyle>
            <a:lvl1pPr>
              <a:defRPr>
                <a:solidFill>
                  <a:srgbClr val="10256A"/>
                </a:solidFill>
                <a:latin typeface="Bahnschrift SemiBold" pitchFamily="34" charset="0"/>
              </a:defRPr>
            </a:lvl1pPr>
          </a:lstStyle>
          <a:p>
            <a:r>
              <a:rPr lang="ru-RU" dirty="0"/>
              <a:t>ОБРАЗЕЦ ЗАГОЛОВКА</a:t>
            </a:r>
          </a:p>
        </p:txBody>
      </p:sp>
      <p:sp>
        <p:nvSpPr>
          <p:cNvPr id="4" name="Нижний колонтитул 3"/>
          <p:cNvSpPr>
            <a:spLocks noGrp="1"/>
          </p:cNvSpPr>
          <p:nvPr>
            <p:ph type="ftr" sz="quarter" idx="11"/>
          </p:nvPr>
        </p:nvSpPr>
        <p:spPr>
          <a:xfrm>
            <a:off x="1296537" y="6291618"/>
            <a:ext cx="10658901" cy="286604"/>
          </a:xfrm>
        </p:spPr>
        <p:txBody>
          <a:bodyPr/>
          <a:lstStyle>
            <a:lvl1pPr algn="l">
              <a:defRPr>
                <a:solidFill>
                  <a:srgbClr val="10256A"/>
                </a:solidFill>
                <a:latin typeface="Bahnschrift SemiLight" pitchFamily="34" charset="0"/>
              </a:defRPr>
            </a:lvl1pPr>
          </a:lstStyle>
          <a:p>
            <a:r>
              <a:rPr lang="en-US" dirty="0"/>
              <a:t>IV </a:t>
            </a:r>
            <a:r>
              <a:rPr lang="ru-RU" dirty="0"/>
              <a:t>Международная научно-практическая конференция «Современные </a:t>
            </a:r>
            <a:r>
              <a:rPr lang="ru-RU" dirty="0" err="1"/>
              <a:t>психотехнологии</a:t>
            </a:r>
            <a:r>
              <a:rPr lang="ru-RU" dirty="0"/>
              <a:t> в управлении, политике, бизнесе, образовании и искусстве» </a:t>
            </a:r>
          </a:p>
          <a:p>
            <a:r>
              <a:rPr lang="ru-RU" dirty="0"/>
              <a:t>Московский государственный институт международных отношений (университет) Министерства иностранных дел Российской Федерации </a:t>
            </a:r>
          </a:p>
        </p:txBody>
      </p:sp>
      <p:cxnSp>
        <p:nvCxnSpPr>
          <p:cNvPr id="8" name="Прямая соединительная линия 7"/>
          <p:cNvCxnSpPr/>
          <p:nvPr userDrawn="1"/>
        </p:nvCxnSpPr>
        <p:spPr>
          <a:xfrm>
            <a:off x="642000" y="6023610"/>
            <a:ext cx="1090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2" descr="H:\Марина\МГИМО\Конференция\Дизайн\ЛОГО\odin.mgimo.ru.png"/>
          <p:cNvPicPr>
            <a:picLocks noChangeAspect="1" noChangeArrowheads="1"/>
          </p:cNvPicPr>
          <p:nvPr userDrawn="1"/>
        </p:nvPicPr>
        <p:blipFill>
          <a:blip r:embed="rId2" cstate="print"/>
          <a:srcRect/>
          <a:stretch>
            <a:fillRect/>
          </a:stretch>
        </p:blipFill>
        <p:spPr bwMode="auto">
          <a:xfrm>
            <a:off x="324628" y="5940686"/>
            <a:ext cx="999202" cy="999202"/>
          </a:xfrm>
          <a:prstGeom prst="rect">
            <a:avLst/>
          </a:prstGeom>
          <a:noFill/>
        </p:spPr>
      </p:pic>
    </p:spTree>
    <p:extLst>
      <p:ext uri="{BB962C8B-B14F-4D97-AF65-F5344CB8AC3E}">
        <p14:creationId xmlns:p14="http://schemas.microsoft.com/office/powerpoint/2010/main" val="1718948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369570" y="479425"/>
            <a:ext cx="10420350" cy="1325563"/>
          </a:xfrm>
        </p:spPr>
        <p:txBody>
          <a:bodyPr/>
          <a:lstStyle>
            <a:lvl1pPr>
              <a:defRPr>
                <a:latin typeface="Bahnschrift SemiBold" pitchFamily="34" charset="0"/>
              </a:defRPr>
            </a:lvl1pPr>
          </a:lstStyle>
          <a:p>
            <a:r>
              <a:rPr lang="ru-RU" dirty="0"/>
              <a:t>ОБРАЗЕЦ ЗАГОЛОВКА</a:t>
            </a:r>
          </a:p>
        </p:txBody>
      </p:sp>
      <p:cxnSp>
        <p:nvCxnSpPr>
          <p:cNvPr id="8" name="Прямая соединительная линия 7"/>
          <p:cNvCxnSpPr/>
          <p:nvPr userDrawn="1"/>
        </p:nvCxnSpPr>
        <p:spPr>
          <a:xfrm>
            <a:off x="642000" y="6023610"/>
            <a:ext cx="10908000" cy="0"/>
          </a:xfrm>
          <a:prstGeom prst="line">
            <a:avLst/>
          </a:prstGeom>
          <a:ln w="38100">
            <a:solidFill>
              <a:srgbClr val="00B4ED"/>
            </a:solidFill>
          </a:ln>
        </p:spPr>
        <p:style>
          <a:lnRef idx="1">
            <a:schemeClr val="accent1"/>
          </a:lnRef>
          <a:fillRef idx="0">
            <a:schemeClr val="accent1"/>
          </a:fillRef>
          <a:effectRef idx="0">
            <a:schemeClr val="accent1"/>
          </a:effectRef>
          <a:fontRef idx="minor">
            <a:schemeClr val="tx1"/>
          </a:fontRef>
        </p:style>
      </p:cxnSp>
      <p:pic>
        <p:nvPicPr>
          <p:cNvPr id="9" name="Picture 2" descr="H:\Марина\МГИМО\Конференция\Дизайн\ЛОГО\odin.mgimo.ru.png"/>
          <p:cNvPicPr>
            <a:picLocks noChangeAspect="1" noChangeArrowheads="1"/>
          </p:cNvPicPr>
          <p:nvPr userDrawn="1"/>
        </p:nvPicPr>
        <p:blipFill>
          <a:blip r:embed="rId2" cstate="print"/>
          <a:srcRect/>
          <a:stretch>
            <a:fillRect/>
          </a:stretch>
        </p:blipFill>
        <p:spPr bwMode="auto">
          <a:xfrm>
            <a:off x="324628" y="5940686"/>
            <a:ext cx="999202" cy="999202"/>
          </a:xfrm>
          <a:prstGeom prst="rect">
            <a:avLst/>
          </a:prstGeom>
          <a:noFill/>
        </p:spPr>
      </p:pic>
      <p:sp>
        <p:nvSpPr>
          <p:cNvPr id="6" name="Нижний колонтитул 3"/>
          <p:cNvSpPr>
            <a:spLocks noGrp="1"/>
          </p:cNvSpPr>
          <p:nvPr>
            <p:ph type="ftr" sz="quarter" idx="11"/>
          </p:nvPr>
        </p:nvSpPr>
        <p:spPr>
          <a:xfrm>
            <a:off x="1296537" y="6291618"/>
            <a:ext cx="10658901" cy="286604"/>
          </a:xfrm>
        </p:spPr>
        <p:txBody>
          <a:bodyPr/>
          <a:lstStyle>
            <a:lvl1pPr algn="l">
              <a:defRPr>
                <a:solidFill>
                  <a:srgbClr val="10256A"/>
                </a:solidFill>
                <a:latin typeface="Bahnschrift SemiLight" pitchFamily="34" charset="0"/>
              </a:defRPr>
            </a:lvl1pPr>
          </a:lstStyle>
          <a:p>
            <a:r>
              <a:rPr lang="en-US" dirty="0"/>
              <a:t>IV </a:t>
            </a:r>
            <a:r>
              <a:rPr lang="ru-RU" dirty="0"/>
              <a:t>Международная научно-практическая конференция «Современные </a:t>
            </a:r>
            <a:r>
              <a:rPr lang="ru-RU" dirty="0" err="1"/>
              <a:t>психотехнологии</a:t>
            </a:r>
            <a:r>
              <a:rPr lang="ru-RU" dirty="0"/>
              <a:t> в управлении, политике, бизнесе, образовании и искусстве» </a:t>
            </a:r>
          </a:p>
          <a:p>
            <a:r>
              <a:rPr lang="ru-RU" dirty="0"/>
              <a:t>Московский государственный институт международных отношений (университет) Министерства иностранных дел Российской Федерации </a:t>
            </a:r>
          </a:p>
        </p:txBody>
      </p:sp>
    </p:spTree>
    <p:extLst>
      <p:ext uri="{BB962C8B-B14F-4D97-AF65-F5344CB8AC3E}">
        <p14:creationId xmlns:p14="http://schemas.microsoft.com/office/powerpoint/2010/main" val="2533061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369570" y="479425"/>
            <a:ext cx="10515600" cy="1325563"/>
          </a:xfrm>
        </p:spPr>
        <p:txBody>
          <a:bodyPr/>
          <a:lstStyle>
            <a:lvl1pPr>
              <a:defRPr>
                <a:latin typeface="Bahnschrift SemiBold" pitchFamily="34" charset="0"/>
              </a:defRPr>
            </a:lvl1pPr>
          </a:lstStyle>
          <a:p>
            <a:r>
              <a:rPr lang="ru-RU" dirty="0"/>
              <a:t>ОБРАЗЕЦ ЗАГОЛОВКА</a:t>
            </a:r>
          </a:p>
        </p:txBody>
      </p:sp>
      <p:sp>
        <p:nvSpPr>
          <p:cNvPr id="6" name="Прямоугольник 5"/>
          <p:cNvSpPr/>
          <p:nvPr userDrawn="1"/>
        </p:nvSpPr>
        <p:spPr>
          <a:xfrm rot="16200000">
            <a:off x="5717359" y="2009324"/>
            <a:ext cx="6853289" cy="2834642"/>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Рисунок 7"/>
          <p:cNvSpPr>
            <a:spLocks noGrp="1"/>
          </p:cNvSpPr>
          <p:nvPr>
            <p:ph type="pic" sz="quarter" idx="12"/>
          </p:nvPr>
        </p:nvSpPr>
        <p:spPr>
          <a:xfrm>
            <a:off x="7418388" y="811213"/>
            <a:ext cx="3467100" cy="4468812"/>
          </a:xfrm>
        </p:spPr>
        <p:txBody>
          <a:bodyPr/>
          <a:lstStyle/>
          <a:p>
            <a:endParaRPr lang="ru-RU" dirty="0"/>
          </a:p>
        </p:txBody>
      </p:sp>
      <p:sp>
        <p:nvSpPr>
          <p:cNvPr id="9" name="Фигура, имеющая форму буквы L 8"/>
          <p:cNvSpPr/>
          <p:nvPr userDrawn="1"/>
        </p:nvSpPr>
        <p:spPr>
          <a:xfrm flipH="1">
            <a:off x="10440994" y="5036768"/>
            <a:ext cx="857250" cy="575045"/>
          </a:xfrm>
          <a:prstGeom prst="corner">
            <a:avLst>
              <a:gd name="adj1" fmla="val 22173"/>
              <a:gd name="adj2" fmla="val 24161"/>
            </a:avLst>
          </a:prstGeom>
          <a:solidFill>
            <a:srgbClr val="00B4ED"/>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12" name="Picture 2" descr="H:\Марина\МГИМО\Конференция\Дизайн\ЛОГО\odin.mgimo.ru.png"/>
          <p:cNvPicPr>
            <a:picLocks noChangeAspect="1" noChangeArrowheads="1"/>
          </p:cNvPicPr>
          <p:nvPr userDrawn="1"/>
        </p:nvPicPr>
        <p:blipFill>
          <a:blip r:embed="rId2" cstate="print"/>
          <a:srcRect/>
          <a:stretch>
            <a:fillRect/>
          </a:stretch>
        </p:blipFill>
        <p:spPr bwMode="auto">
          <a:xfrm>
            <a:off x="324628" y="5940686"/>
            <a:ext cx="999202" cy="999202"/>
          </a:xfrm>
          <a:prstGeom prst="rect">
            <a:avLst/>
          </a:prstGeom>
          <a:noFill/>
        </p:spPr>
      </p:pic>
      <p:sp>
        <p:nvSpPr>
          <p:cNvPr id="11" name="Нижний колонтитул 3"/>
          <p:cNvSpPr>
            <a:spLocks noGrp="1"/>
          </p:cNvSpPr>
          <p:nvPr>
            <p:ph type="ftr" sz="quarter" idx="11"/>
          </p:nvPr>
        </p:nvSpPr>
        <p:spPr>
          <a:xfrm>
            <a:off x="1296537" y="6291618"/>
            <a:ext cx="10658901" cy="286604"/>
          </a:xfrm>
        </p:spPr>
        <p:txBody>
          <a:bodyPr/>
          <a:lstStyle>
            <a:lvl1pPr algn="l">
              <a:defRPr>
                <a:solidFill>
                  <a:srgbClr val="10256A"/>
                </a:solidFill>
                <a:latin typeface="Bahnschrift SemiLight" pitchFamily="34" charset="0"/>
              </a:defRPr>
            </a:lvl1pPr>
          </a:lstStyle>
          <a:p>
            <a:r>
              <a:rPr lang="en-US" dirty="0"/>
              <a:t>IV </a:t>
            </a:r>
            <a:r>
              <a:rPr lang="ru-RU" dirty="0"/>
              <a:t>Международная научно-практическая конференция «Современные </a:t>
            </a:r>
            <a:r>
              <a:rPr lang="ru-RU" dirty="0" err="1"/>
              <a:t>психотехнологии</a:t>
            </a:r>
            <a:r>
              <a:rPr lang="ru-RU" dirty="0"/>
              <a:t> в управлении, политике, бизнесе, образовании и искусстве» </a:t>
            </a:r>
          </a:p>
          <a:p>
            <a:r>
              <a:rPr lang="ru-RU" dirty="0"/>
              <a:t>Московский государственный институт международных отношений (университет) Министерства иностранных дел Российской Федерации </a:t>
            </a:r>
          </a:p>
        </p:txBody>
      </p:sp>
    </p:spTree>
    <p:extLst>
      <p:ext uri="{BB962C8B-B14F-4D97-AF65-F5344CB8AC3E}">
        <p14:creationId xmlns:p14="http://schemas.microsoft.com/office/powerpoint/2010/main" val="1069201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spTree>
      <p:nvGrpSpPr>
        <p:cNvPr id="1" name=""/>
        <p:cNvGrpSpPr/>
        <p:nvPr/>
      </p:nvGrpSpPr>
      <p:grpSpPr>
        <a:xfrm>
          <a:off x="0" y="0"/>
          <a:ext cx="0" cy="0"/>
          <a:chOff x="0" y="0"/>
          <a:chExt cx="0" cy="0"/>
        </a:xfrm>
      </p:grpSpPr>
      <p:sp>
        <p:nvSpPr>
          <p:cNvPr id="6" name="Прямоугольник 5"/>
          <p:cNvSpPr/>
          <p:nvPr userDrawn="1"/>
        </p:nvSpPr>
        <p:spPr>
          <a:xfrm rot="16200000">
            <a:off x="-380547" y="380546"/>
            <a:ext cx="6853289" cy="6092191"/>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hasCustomPrompt="1"/>
          </p:nvPr>
        </p:nvSpPr>
        <p:spPr>
          <a:xfrm>
            <a:off x="175260" y="262255"/>
            <a:ext cx="5128260" cy="1325563"/>
          </a:xfrm>
        </p:spPr>
        <p:txBody>
          <a:bodyPr/>
          <a:lstStyle>
            <a:lvl1pPr>
              <a:defRPr>
                <a:latin typeface="Bahnschrift SemiBold" pitchFamily="34" charset="0"/>
              </a:defRPr>
            </a:lvl1pPr>
          </a:lstStyle>
          <a:p>
            <a:r>
              <a:rPr lang="ru-RU" dirty="0"/>
              <a:t>ОБРАЗЕЦ ЗАГОЛОВКА</a:t>
            </a:r>
          </a:p>
        </p:txBody>
      </p:sp>
      <p:sp>
        <p:nvSpPr>
          <p:cNvPr id="5" name="Текст 4"/>
          <p:cNvSpPr>
            <a:spLocks noGrp="1"/>
          </p:cNvSpPr>
          <p:nvPr>
            <p:ph type="body" sz="quarter" idx="12"/>
          </p:nvPr>
        </p:nvSpPr>
        <p:spPr>
          <a:xfrm>
            <a:off x="6297930" y="464133"/>
            <a:ext cx="5634990" cy="5319447"/>
          </a:xfrm>
        </p:spPr>
        <p:txBody>
          <a:bodyPr/>
          <a:lstStyle>
            <a:lvl1pPr>
              <a:defRPr>
                <a:latin typeface="Bahnschrift SemiBold" pitchFamily="34" charset="0"/>
              </a:defRPr>
            </a:lvl1pPr>
            <a:lvl2pPr>
              <a:defRPr>
                <a:latin typeface="Bahnschrift SemiBold" pitchFamily="34" charset="0"/>
              </a:defRPr>
            </a:lvl2pPr>
            <a:lvl3pPr>
              <a:defRPr>
                <a:latin typeface="Bahnschrift SemiBold" pitchFamily="34" charset="0"/>
              </a:defRPr>
            </a:lvl3pPr>
            <a:lvl4pPr>
              <a:defRPr>
                <a:latin typeface="Bahnschrift SemiBold" pitchFamily="34" charset="0"/>
              </a:defRPr>
            </a:lvl4pPr>
            <a:lvl5pPr>
              <a:defRPr>
                <a:latin typeface="Bahnschrift SemiBold"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cxnSp>
        <p:nvCxnSpPr>
          <p:cNvPr id="11" name="Прямая соединительная линия 10"/>
          <p:cNvCxnSpPr/>
          <p:nvPr userDrawn="1"/>
        </p:nvCxnSpPr>
        <p:spPr>
          <a:xfrm>
            <a:off x="175260" y="1587818"/>
            <a:ext cx="5868000" cy="0"/>
          </a:xfrm>
          <a:prstGeom prst="line">
            <a:avLst/>
          </a:prstGeom>
          <a:ln w="38100">
            <a:solidFill>
              <a:srgbClr val="00B4ED"/>
            </a:solidFill>
          </a:ln>
        </p:spPr>
        <p:style>
          <a:lnRef idx="1">
            <a:schemeClr val="accent1"/>
          </a:lnRef>
          <a:fillRef idx="0">
            <a:schemeClr val="accent1"/>
          </a:fillRef>
          <a:effectRef idx="0">
            <a:schemeClr val="accent1"/>
          </a:effectRef>
          <a:fontRef idx="minor">
            <a:schemeClr val="tx1"/>
          </a:fontRef>
        </p:style>
      </p:cxnSp>
      <p:pic>
        <p:nvPicPr>
          <p:cNvPr id="10" name="Picture 2" descr="H:\Марина\МГИМО\Конференция\Дизайн\ЛОГО\odin.mgimo.ru.png"/>
          <p:cNvPicPr>
            <a:picLocks noChangeAspect="1" noChangeArrowheads="1"/>
          </p:cNvPicPr>
          <p:nvPr userDrawn="1"/>
        </p:nvPicPr>
        <p:blipFill>
          <a:blip r:embed="rId2" cstate="print"/>
          <a:srcRect/>
          <a:stretch>
            <a:fillRect/>
          </a:stretch>
        </p:blipFill>
        <p:spPr bwMode="auto">
          <a:xfrm>
            <a:off x="324628" y="5940686"/>
            <a:ext cx="999202" cy="999202"/>
          </a:xfrm>
          <a:prstGeom prst="rect">
            <a:avLst/>
          </a:prstGeom>
          <a:noFill/>
        </p:spPr>
      </p:pic>
      <p:sp>
        <p:nvSpPr>
          <p:cNvPr id="12" name="Нижний колонтитул 3"/>
          <p:cNvSpPr>
            <a:spLocks noGrp="1"/>
          </p:cNvSpPr>
          <p:nvPr>
            <p:ph type="ftr" sz="quarter" idx="11"/>
          </p:nvPr>
        </p:nvSpPr>
        <p:spPr>
          <a:xfrm>
            <a:off x="1296537" y="6291618"/>
            <a:ext cx="10658901" cy="286604"/>
          </a:xfrm>
        </p:spPr>
        <p:txBody>
          <a:bodyPr/>
          <a:lstStyle>
            <a:lvl1pPr algn="l">
              <a:defRPr>
                <a:solidFill>
                  <a:srgbClr val="10256A"/>
                </a:solidFill>
                <a:latin typeface="Bahnschrift SemiLight" pitchFamily="34" charset="0"/>
              </a:defRPr>
            </a:lvl1pPr>
          </a:lstStyle>
          <a:p>
            <a:r>
              <a:rPr lang="en-US" dirty="0"/>
              <a:t>IV </a:t>
            </a:r>
            <a:r>
              <a:rPr lang="ru-RU" dirty="0"/>
              <a:t>Международная научно-практическая конференция «Современные </a:t>
            </a:r>
            <a:r>
              <a:rPr lang="ru-RU" dirty="0" err="1"/>
              <a:t>психотехнологии</a:t>
            </a:r>
            <a:r>
              <a:rPr lang="ru-RU" dirty="0"/>
              <a:t> в управлении, политике, бизнесе, образовании и искусстве» </a:t>
            </a:r>
          </a:p>
          <a:p>
            <a:r>
              <a:rPr lang="ru-RU" dirty="0"/>
              <a:t>Московский государственный институт международных отношений (университет) Министерства иностранных дел Российской Федерации </a:t>
            </a:r>
          </a:p>
        </p:txBody>
      </p:sp>
    </p:spTree>
    <p:extLst>
      <p:ext uri="{BB962C8B-B14F-4D97-AF65-F5344CB8AC3E}">
        <p14:creationId xmlns:p14="http://schemas.microsoft.com/office/powerpoint/2010/main" val="1520957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Титульный слайд">
    <p:spTree>
      <p:nvGrpSpPr>
        <p:cNvPr id="1" name=""/>
        <p:cNvGrpSpPr/>
        <p:nvPr/>
      </p:nvGrpSpPr>
      <p:grpSpPr>
        <a:xfrm>
          <a:off x="0" y="0"/>
          <a:ext cx="0" cy="0"/>
          <a:chOff x="0" y="0"/>
          <a:chExt cx="0" cy="0"/>
        </a:xfrm>
      </p:grpSpPr>
      <p:sp>
        <p:nvSpPr>
          <p:cNvPr id="8" name="Рисунок 7"/>
          <p:cNvSpPr>
            <a:spLocks noGrp="1"/>
          </p:cNvSpPr>
          <p:nvPr>
            <p:ph type="pic" sz="quarter" idx="10"/>
          </p:nvPr>
        </p:nvSpPr>
        <p:spPr>
          <a:xfrm>
            <a:off x="0" y="2217420"/>
            <a:ext cx="12192000" cy="3417888"/>
          </a:xfrm>
        </p:spPr>
        <p:txBody>
          <a:bodyPr/>
          <a:lstStyle>
            <a:lvl1pPr algn="l">
              <a:defRPr/>
            </a:lvl1pPr>
          </a:lstStyle>
          <a:p>
            <a:endParaRPr lang="ru-RU" dirty="0"/>
          </a:p>
        </p:txBody>
      </p:sp>
      <p:sp>
        <p:nvSpPr>
          <p:cNvPr id="9" name="Заголовок 8"/>
          <p:cNvSpPr>
            <a:spLocks noGrp="1"/>
          </p:cNvSpPr>
          <p:nvPr>
            <p:ph type="title" hasCustomPrompt="1"/>
          </p:nvPr>
        </p:nvSpPr>
        <p:spPr/>
        <p:txBody>
          <a:bodyPr/>
          <a:lstStyle>
            <a:lvl1pPr algn="ctr">
              <a:defRPr>
                <a:solidFill>
                  <a:srgbClr val="10256A"/>
                </a:solidFill>
                <a:latin typeface="Bahnschrift SemiBold" pitchFamily="34" charset="0"/>
              </a:defRPr>
            </a:lvl1pPr>
          </a:lstStyle>
          <a:p>
            <a:r>
              <a:rPr lang="ru-RU" dirty="0"/>
              <a:t>ОБРАЗЕЦ ЗАГОЛОВКА</a:t>
            </a:r>
          </a:p>
        </p:txBody>
      </p:sp>
      <p:cxnSp>
        <p:nvCxnSpPr>
          <p:cNvPr id="18" name="Прямая соединительная линия 17"/>
          <p:cNvCxnSpPr/>
          <p:nvPr userDrawn="1"/>
        </p:nvCxnSpPr>
        <p:spPr>
          <a:xfrm>
            <a:off x="642000" y="2045970"/>
            <a:ext cx="1090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2" descr="H:\Марина\МГИМО\Конференция\Дизайн\ЛОГО\odin.mgimo.ru.png"/>
          <p:cNvPicPr>
            <a:picLocks noChangeAspect="1" noChangeArrowheads="1"/>
          </p:cNvPicPr>
          <p:nvPr userDrawn="1"/>
        </p:nvPicPr>
        <p:blipFill>
          <a:blip r:embed="rId2" cstate="print"/>
          <a:srcRect/>
          <a:stretch>
            <a:fillRect/>
          </a:stretch>
        </p:blipFill>
        <p:spPr bwMode="auto">
          <a:xfrm>
            <a:off x="324628" y="5940686"/>
            <a:ext cx="999202" cy="999202"/>
          </a:xfrm>
          <a:prstGeom prst="rect">
            <a:avLst/>
          </a:prstGeom>
          <a:noFill/>
        </p:spPr>
      </p:pic>
      <p:sp>
        <p:nvSpPr>
          <p:cNvPr id="7" name="Нижний колонтитул 3"/>
          <p:cNvSpPr>
            <a:spLocks noGrp="1"/>
          </p:cNvSpPr>
          <p:nvPr>
            <p:ph type="ftr" sz="quarter" idx="11"/>
          </p:nvPr>
        </p:nvSpPr>
        <p:spPr>
          <a:xfrm>
            <a:off x="1296537" y="6291618"/>
            <a:ext cx="10658901" cy="286604"/>
          </a:xfrm>
        </p:spPr>
        <p:txBody>
          <a:bodyPr/>
          <a:lstStyle>
            <a:lvl1pPr algn="l">
              <a:defRPr>
                <a:solidFill>
                  <a:srgbClr val="10256A"/>
                </a:solidFill>
                <a:latin typeface="Bahnschrift SemiLight" pitchFamily="34" charset="0"/>
              </a:defRPr>
            </a:lvl1pPr>
          </a:lstStyle>
          <a:p>
            <a:r>
              <a:rPr lang="en-US" dirty="0"/>
              <a:t>IV </a:t>
            </a:r>
            <a:r>
              <a:rPr lang="ru-RU" dirty="0"/>
              <a:t>Международная научно-практическая конференция «Современные </a:t>
            </a:r>
            <a:r>
              <a:rPr lang="ru-RU" dirty="0" err="1"/>
              <a:t>психотехнологии</a:t>
            </a:r>
            <a:r>
              <a:rPr lang="ru-RU" dirty="0"/>
              <a:t> в управлении, политике, бизнесе, образовании и искусстве» </a:t>
            </a:r>
          </a:p>
          <a:p>
            <a:r>
              <a:rPr lang="ru-RU" dirty="0"/>
              <a:t>Московский государственный институт международных отношений (университет) Министерства иностранных дел Российской Федерации </a:t>
            </a:r>
          </a:p>
        </p:txBody>
      </p:sp>
    </p:spTree>
    <p:extLst>
      <p:ext uri="{BB962C8B-B14F-4D97-AF65-F5344CB8AC3E}">
        <p14:creationId xmlns:p14="http://schemas.microsoft.com/office/powerpoint/2010/main" val="339835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Титульный слайд">
    <p:spTree>
      <p:nvGrpSpPr>
        <p:cNvPr id="1" name=""/>
        <p:cNvGrpSpPr/>
        <p:nvPr/>
      </p:nvGrpSpPr>
      <p:grpSpPr>
        <a:xfrm>
          <a:off x="0" y="0"/>
          <a:ext cx="0" cy="0"/>
          <a:chOff x="0" y="0"/>
          <a:chExt cx="0" cy="0"/>
        </a:xfrm>
      </p:grpSpPr>
      <p:sp>
        <p:nvSpPr>
          <p:cNvPr id="9" name="Заголовок 8"/>
          <p:cNvSpPr>
            <a:spLocks noGrp="1"/>
          </p:cNvSpPr>
          <p:nvPr>
            <p:ph type="title" hasCustomPrompt="1"/>
          </p:nvPr>
        </p:nvSpPr>
        <p:spPr/>
        <p:txBody>
          <a:bodyPr/>
          <a:lstStyle>
            <a:lvl1pPr algn="ctr">
              <a:defRPr>
                <a:latin typeface="Bahnschrift SemiBold" pitchFamily="34" charset="0"/>
              </a:defRPr>
            </a:lvl1pPr>
          </a:lstStyle>
          <a:p>
            <a:r>
              <a:rPr lang="ru-RU" dirty="0"/>
              <a:t>ОБРАЗЕЦ ЗАГОЛОВКА</a:t>
            </a:r>
          </a:p>
        </p:txBody>
      </p:sp>
      <p:cxnSp>
        <p:nvCxnSpPr>
          <p:cNvPr id="18" name="Прямая соединительная линия 17"/>
          <p:cNvCxnSpPr/>
          <p:nvPr userDrawn="1"/>
        </p:nvCxnSpPr>
        <p:spPr>
          <a:xfrm>
            <a:off x="641350" y="1644968"/>
            <a:ext cx="1090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Диаграмма 2"/>
          <p:cNvSpPr>
            <a:spLocks noGrp="1"/>
          </p:cNvSpPr>
          <p:nvPr>
            <p:ph type="chart" sz="quarter" idx="10"/>
          </p:nvPr>
        </p:nvSpPr>
        <p:spPr>
          <a:xfrm>
            <a:off x="6137910" y="2651760"/>
            <a:ext cx="5875019" cy="2457450"/>
          </a:xfrm>
        </p:spPr>
        <p:txBody>
          <a:bodyPr/>
          <a:lstStyle/>
          <a:p>
            <a:endParaRPr lang="ru-RU" dirty="0"/>
          </a:p>
        </p:txBody>
      </p:sp>
      <p:sp>
        <p:nvSpPr>
          <p:cNvPr id="5" name="Объект 4"/>
          <p:cNvSpPr>
            <a:spLocks noGrp="1"/>
          </p:cNvSpPr>
          <p:nvPr>
            <p:ph sz="quarter" idx="11"/>
          </p:nvPr>
        </p:nvSpPr>
        <p:spPr>
          <a:xfrm>
            <a:off x="641350" y="2651760"/>
            <a:ext cx="5302250" cy="2457450"/>
          </a:xfrm>
        </p:spPr>
        <p:txBody>
          <a:bodyPr/>
          <a:lstStyle>
            <a:lvl1pPr>
              <a:defRPr>
                <a:latin typeface="Bahnschrift SemiBold" pitchFamily="34" charset="0"/>
              </a:defRPr>
            </a:lvl1pPr>
            <a:lvl2pPr>
              <a:defRPr>
                <a:latin typeface="Bahnschrift SemiBold" pitchFamily="34" charset="0"/>
              </a:defRPr>
            </a:lvl2pPr>
            <a:lvl3pPr>
              <a:defRPr>
                <a:latin typeface="Bahnschrift SemiBold" pitchFamily="34" charset="0"/>
              </a:defRPr>
            </a:lvl3pPr>
            <a:lvl4pPr>
              <a:defRPr>
                <a:latin typeface="Bahnschrift SemiBold" pitchFamily="34" charset="0"/>
              </a:defRPr>
            </a:lvl4pPr>
            <a:lvl5pPr>
              <a:defRPr>
                <a:latin typeface="Bahnschrift SemiBold"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pic>
        <p:nvPicPr>
          <p:cNvPr id="11" name="Picture 2" descr="H:\Марина\МГИМО\Конференция\Дизайн\ЛОГО\odin.mgimo.ru.png"/>
          <p:cNvPicPr>
            <a:picLocks noChangeAspect="1" noChangeArrowheads="1"/>
          </p:cNvPicPr>
          <p:nvPr userDrawn="1"/>
        </p:nvPicPr>
        <p:blipFill>
          <a:blip r:embed="rId2" cstate="print"/>
          <a:srcRect/>
          <a:stretch>
            <a:fillRect/>
          </a:stretch>
        </p:blipFill>
        <p:spPr bwMode="auto">
          <a:xfrm>
            <a:off x="324628" y="5940686"/>
            <a:ext cx="999202" cy="999202"/>
          </a:xfrm>
          <a:prstGeom prst="rect">
            <a:avLst/>
          </a:prstGeom>
          <a:noFill/>
        </p:spPr>
      </p:pic>
      <p:sp>
        <p:nvSpPr>
          <p:cNvPr id="8" name="Нижний колонтитул 3"/>
          <p:cNvSpPr>
            <a:spLocks noGrp="1"/>
          </p:cNvSpPr>
          <p:nvPr>
            <p:ph type="ftr" sz="quarter" idx="12"/>
          </p:nvPr>
        </p:nvSpPr>
        <p:spPr>
          <a:xfrm>
            <a:off x="1296537" y="6291618"/>
            <a:ext cx="10658901" cy="286604"/>
          </a:xfrm>
        </p:spPr>
        <p:txBody>
          <a:bodyPr/>
          <a:lstStyle>
            <a:lvl1pPr algn="l">
              <a:defRPr>
                <a:solidFill>
                  <a:srgbClr val="10256A"/>
                </a:solidFill>
                <a:latin typeface="Bahnschrift SemiLight" pitchFamily="34" charset="0"/>
              </a:defRPr>
            </a:lvl1pPr>
          </a:lstStyle>
          <a:p>
            <a:r>
              <a:rPr lang="en-US" dirty="0"/>
              <a:t>IV </a:t>
            </a:r>
            <a:r>
              <a:rPr lang="ru-RU" dirty="0"/>
              <a:t>Международная научно-практическая конференция «Современные </a:t>
            </a:r>
            <a:r>
              <a:rPr lang="ru-RU" dirty="0" err="1"/>
              <a:t>психотехнологии</a:t>
            </a:r>
            <a:r>
              <a:rPr lang="ru-RU" dirty="0"/>
              <a:t> в управлении, политике, бизнесе, образовании и искусстве» </a:t>
            </a:r>
          </a:p>
          <a:p>
            <a:r>
              <a:rPr lang="ru-RU" dirty="0"/>
              <a:t>Московский государственный институт международных отношений (университет) Министерства иностранных дел Российской Федерации </a:t>
            </a:r>
          </a:p>
        </p:txBody>
      </p:sp>
    </p:spTree>
    <p:extLst>
      <p:ext uri="{BB962C8B-B14F-4D97-AF65-F5344CB8AC3E}">
        <p14:creationId xmlns:p14="http://schemas.microsoft.com/office/powerpoint/2010/main" val="433116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14" name="Прямоугольник 13"/>
          <p:cNvSpPr/>
          <p:nvPr userDrawn="1"/>
        </p:nvSpPr>
        <p:spPr>
          <a:xfrm>
            <a:off x="0" y="3289109"/>
            <a:ext cx="12192000" cy="3739487"/>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Заголовок 16"/>
          <p:cNvSpPr>
            <a:spLocks noGrp="1"/>
          </p:cNvSpPr>
          <p:nvPr>
            <p:ph type="title" hasCustomPrompt="1"/>
          </p:nvPr>
        </p:nvSpPr>
        <p:spPr>
          <a:xfrm>
            <a:off x="378440" y="1619447"/>
            <a:ext cx="10198575" cy="1325563"/>
          </a:xfrm>
        </p:spPr>
        <p:txBody>
          <a:bodyPr>
            <a:noAutofit/>
          </a:bodyPr>
          <a:lstStyle>
            <a:lvl1pPr>
              <a:defRPr sz="6000">
                <a:latin typeface="Bahnschrift SemiBold" pitchFamily="34" charset="0"/>
              </a:defRPr>
            </a:lvl1pPr>
          </a:lstStyle>
          <a:p>
            <a:r>
              <a:rPr lang="ru-RU" dirty="0"/>
              <a:t>СПАСИБО ЗА ВНИМАНИЕ!</a:t>
            </a:r>
          </a:p>
        </p:txBody>
      </p:sp>
      <p:pic>
        <p:nvPicPr>
          <p:cNvPr id="7" name="Picture 2" descr="H:\Марина\МГИМО\Конференция\Дизайн\ЛОГО\Логотип (проз фон).png"/>
          <p:cNvPicPr>
            <a:picLocks noChangeAspect="1" noChangeArrowheads="1"/>
          </p:cNvPicPr>
          <p:nvPr userDrawn="1"/>
        </p:nvPicPr>
        <p:blipFill>
          <a:blip r:embed="rId2"/>
          <a:srcRect/>
          <a:stretch>
            <a:fillRect/>
          </a:stretch>
        </p:blipFill>
        <p:spPr bwMode="auto">
          <a:xfrm>
            <a:off x="9617940" y="-1"/>
            <a:ext cx="2201022" cy="2210937"/>
          </a:xfrm>
          <a:prstGeom prst="rect">
            <a:avLst/>
          </a:prstGeom>
          <a:noFill/>
        </p:spPr>
      </p:pic>
      <p:pic>
        <p:nvPicPr>
          <p:cNvPr id="8" name="Picture 2" descr="H:\Марина\МГИМО\Конференция\Дизайн\ЛОГО\odin.mgimo.ru.png"/>
          <p:cNvPicPr>
            <a:picLocks noChangeAspect="1" noChangeArrowheads="1"/>
          </p:cNvPicPr>
          <p:nvPr userDrawn="1"/>
        </p:nvPicPr>
        <p:blipFill>
          <a:blip r:embed="rId3" cstate="print"/>
          <a:srcRect/>
          <a:stretch>
            <a:fillRect/>
          </a:stretch>
        </p:blipFill>
        <p:spPr bwMode="auto">
          <a:xfrm>
            <a:off x="1061611" y="5538080"/>
            <a:ext cx="1319920" cy="1319920"/>
          </a:xfrm>
          <a:prstGeom prst="rect">
            <a:avLst/>
          </a:prstGeom>
          <a:noFill/>
        </p:spPr>
      </p:pic>
      <p:pic>
        <p:nvPicPr>
          <p:cNvPr id="9" name="Picture 2" descr="H:\Марина\МГИМО\Конференция\Дизайн\ЛОГО\Logo_-основной для белого фона.png"/>
          <p:cNvPicPr>
            <a:picLocks noChangeAspect="1" noChangeArrowheads="1"/>
          </p:cNvPicPr>
          <p:nvPr userDrawn="1"/>
        </p:nvPicPr>
        <p:blipFill>
          <a:blip r:embed="rId4" cstate="print"/>
          <a:srcRect/>
          <a:stretch>
            <a:fillRect/>
          </a:stretch>
        </p:blipFill>
        <p:spPr bwMode="auto">
          <a:xfrm>
            <a:off x="8830101" y="5930974"/>
            <a:ext cx="2620371" cy="516862"/>
          </a:xfrm>
          <a:prstGeom prst="rect">
            <a:avLst/>
          </a:prstGeom>
          <a:noFill/>
        </p:spPr>
      </p:pic>
      <p:pic>
        <p:nvPicPr>
          <p:cNvPr id="2050" name="Picture 2" descr="H:\Марина\МГИМО\Конференция\Дизайн\ЛОГО\Logo_ru_blue.png"/>
          <p:cNvPicPr>
            <a:picLocks noChangeAspect="1" noChangeArrowheads="1"/>
          </p:cNvPicPr>
          <p:nvPr userDrawn="1"/>
        </p:nvPicPr>
        <p:blipFill>
          <a:blip r:embed="rId5"/>
          <a:srcRect/>
          <a:stretch>
            <a:fillRect/>
          </a:stretch>
        </p:blipFill>
        <p:spPr bwMode="auto">
          <a:xfrm>
            <a:off x="4384406" y="5911330"/>
            <a:ext cx="2644191" cy="680539"/>
          </a:xfrm>
          <a:prstGeom prst="rect">
            <a:avLst/>
          </a:prstGeom>
          <a:noFill/>
        </p:spPr>
      </p:pic>
    </p:spTree>
    <p:extLst>
      <p:ext uri="{BB962C8B-B14F-4D97-AF65-F5344CB8AC3E}">
        <p14:creationId xmlns:p14="http://schemas.microsoft.com/office/powerpoint/2010/main" val="329679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Международная научно-практическая конференция "Современные психотехнологии в управлении, политике, бизнесе, образовании» Московский государственный институт международных отношений (университет) Министерства иностранных дел Российской Федерации </a:t>
            </a: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503C0-0C5D-449D-A248-707BA5D1E1CC}" type="slidenum">
              <a:rPr lang="ru-RU" smtClean="0"/>
              <a:pPr/>
              <a:t>‹#›</a:t>
            </a:fld>
            <a:endParaRPr lang="ru-RU"/>
          </a:p>
        </p:txBody>
      </p:sp>
    </p:spTree>
    <p:extLst>
      <p:ext uri="{BB962C8B-B14F-4D97-AF65-F5344CB8AC3E}">
        <p14:creationId xmlns:p14="http://schemas.microsoft.com/office/powerpoint/2010/main" val="1415356191"/>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67" r:id="rId3"/>
    <p:sldLayoutId id="2147483663" r:id="rId4"/>
    <p:sldLayoutId id="2147483665" r:id="rId5"/>
    <p:sldLayoutId id="2147483662" r:id="rId6"/>
    <p:sldLayoutId id="2147483668" r:id="rId7"/>
    <p:sldLayoutId id="2147483654" r:id="rId8"/>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myretry.ru/"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5975" y="1816412"/>
            <a:ext cx="10614028" cy="1801431"/>
          </a:xfrm>
        </p:spPr>
        <p:txBody>
          <a:bodyPr>
            <a:normAutofit fontScale="90000"/>
          </a:bodyPr>
          <a:lstStyle/>
          <a:p>
            <a:br>
              <a:rPr lang="ru-RU" dirty="0"/>
            </a:br>
            <a:br>
              <a:rPr lang="ru-RU" dirty="0"/>
            </a:br>
            <a:br>
              <a:rPr lang="ru-RU" dirty="0"/>
            </a:br>
            <a:br>
              <a:rPr lang="ru-RU" dirty="0"/>
            </a:br>
            <a:br>
              <a:rPr lang="ru-RU" dirty="0"/>
            </a:br>
            <a:br>
              <a:rPr lang="ru-RU" dirty="0"/>
            </a:br>
            <a:r>
              <a:rPr lang="ru-RU" sz="3600" dirty="0">
                <a:latin typeface="Arial" charset="0"/>
              </a:rPr>
              <a:t>Социальная психотерапия в политической деятельности: </a:t>
            </a:r>
            <a:r>
              <a:rPr lang="ru-RU" sz="3600" dirty="0" err="1">
                <a:latin typeface="Arial" charset="0"/>
              </a:rPr>
              <a:t>социомедийный</a:t>
            </a:r>
            <a:r>
              <a:rPr lang="ru-RU" sz="3600" dirty="0">
                <a:latin typeface="Arial" charset="0"/>
              </a:rPr>
              <a:t> психосоматический подход</a:t>
            </a:r>
            <a:br>
              <a:rPr lang="ru-RU" sz="3600" dirty="0">
                <a:latin typeface="Arial" charset="0"/>
              </a:rPr>
            </a:br>
            <a:endParaRPr lang="ru-RU" sz="3600" dirty="0">
              <a:latin typeface="Arial" charset="0"/>
            </a:endParaRPr>
          </a:p>
        </p:txBody>
      </p:sp>
      <p:sp>
        <p:nvSpPr>
          <p:cNvPr id="3" name="Нижний колонтитул 2"/>
          <p:cNvSpPr>
            <a:spLocks noGrp="1"/>
          </p:cNvSpPr>
          <p:nvPr>
            <p:ph type="ftr" sz="quarter" idx="11"/>
          </p:nvPr>
        </p:nvSpPr>
        <p:spPr/>
        <p:txBody>
          <a:bodyPr/>
          <a:lstStyle/>
          <a:p>
            <a:r>
              <a:rPr lang="en-US" dirty="0"/>
              <a:t>IV </a:t>
            </a:r>
            <a:r>
              <a:rPr lang="ru-RU" dirty="0"/>
              <a:t>Международная научно-практическая конференция </a:t>
            </a:r>
            <a:endParaRPr lang="en-US" dirty="0"/>
          </a:p>
          <a:p>
            <a:r>
              <a:rPr lang="ru-RU" dirty="0"/>
              <a:t>«Современные психотехнологии в управлении, политике, бизнесе, образовании и искусстве» </a:t>
            </a:r>
          </a:p>
          <a:p>
            <a:r>
              <a:rPr lang="ru-RU" dirty="0"/>
              <a:t>Московский государственный институт международных отношений (университет) </a:t>
            </a:r>
          </a:p>
          <a:p>
            <a:r>
              <a:rPr lang="ru-RU" dirty="0"/>
              <a:t>Министерства иностранных дел Российской Федерации </a:t>
            </a:r>
          </a:p>
        </p:txBody>
      </p:sp>
      <p:sp>
        <p:nvSpPr>
          <p:cNvPr id="4" name="Текст 3"/>
          <p:cNvSpPr>
            <a:spLocks noGrp="1"/>
          </p:cNvSpPr>
          <p:nvPr>
            <p:ph type="body" sz="quarter" idx="13"/>
          </p:nvPr>
        </p:nvSpPr>
        <p:spPr>
          <a:xfrm>
            <a:off x="815974" y="3617843"/>
            <a:ext cx="6383815" cy="992999"/>
          </a:xfrm>
        </p:spPr>
        <p:txBody>
          <a:bodyPr>
            <a:normAutofit fontScale="77500" lnSpcReduction="20000"/>
          </a:bodyPr>
          <a:lstStyle/>
          <a:p>
            <a:r>
              <a:rPr lang="ru-RU" dirty="0"/>
              <a:t>Сандомирский Марк Евгеньевич</a:t>
            </a:r>
            <a:br>
              <a:rPr lang="ru-RU" dirty="0"/>
            </a:br>
            <a:r>
              <a:rPr lang="ru-RU" dirty="0" err="1"/>
              <a:t>д.пс.н</a:t>
            </a:r>
            <a:r>
              <a:rPr lang="ru-RU" dirty="0"/>
              <a:t>., к.м.н., научный руководитель Центра психосоматического коучинга </a:t>
            </a:r>
            <a:r>
              <a:rPr lang="en-US" dirty="0"/>
              <a:t>re.</a:t>
            </a:r>
            <a:r>
              <a:rPr lang="ru-RU" dirty="0"/>
              <a:t>ТРИ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734" y="-117787"/>
            <a:ext cx="6569170" cy="5948744"/>
          </a:xfrm>
        </p:spPr>
        <p:txBody>
          <a:bodyPr>
            <a:normAutofit/>
          </a:bodyPr>
          <a:lstStyle/>
          <a:p>
            <a:br>
              <a:rPr lang="ru-RU" sz="1800" dirty="0">
                <a:effectLst/>
                <a:latin typeface="Times New Roman" panose="02020603050405020304" pitchFamily="18" charset="0"/>
                <a:ea typeface="Times New Roman" panose="02020603050405020304" pitchFamily="18" charset="0"/>
              </a:rPr>
            </a:br>
            <a:r>
              <a:rPr lang="ru-RU" sz="1800" dirty="0">
                <a:effectLst/>
                <a:latin typeface="Arial" panose="020B0604020202020204" pitchFamily="34" charset="0"/>
                <a:ea typeface="Times New Roman" panose="02020603050405020304" pitchFamily="18" charset="0"/>
                <a:cs typeface="Arial" panose="020B0604020202020204" pitchFamily="34" charset="0"/>
              </a:rPr>
              <a:t>Введение: </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Сегодня представляется </a:t>
            </a:r>
            <a:b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целесообразным системный подход к поддержанию </a:t>
            </a:r>
            <a:b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душевного состояния общества, профилактике тревоги, социальных эпидемий и деструктивных массовых социальных явлений. </a:t>
            </a:r>
            <a:b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Подобный подход ранее был сформулирован </a:t>
            </a:r>
            <a:b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как общенациональная психотерапия. </a:t>
            </a:r>
            <a:br>
              <a:rPr lang="ru-RU"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br>
              <a:rPr lang="ru-RU" sz="1800" dirty="0">
                <a:effectLst/>
                <a:latin typeface="Arial" panose="020B0604020202020204" pitchFamily="34" charset="0"/>
                <a:ea typeface="Times New Roman" panose="02020603050405020304" pitchFamily="18" charset="0"/>
                <a:cs typeface="Arial" panose="020B0604020202020204" pitchFamily="34" charset="0"/>
              </a:rPr>
            </a:br>
            <a:r>
              <a:rPr lang="ru-RU" sz="1800" dirty="0">
                <a:effectLst/>
                <a:latin typeface="Arial" panose="020B0604020202020204" pitchFamily="34" charset="0"/>
                <a:ea typeface="Times New Roman" panose="02020603050405020304" pitchFamily="18" charset="0"/>
                <a:cs typeface="Arial" panose="020B0604020202020204" pitchFamily="34" charset="0"/>
              </a:rPr>
              <a:t>Цель работы: </a:t>
            </a:r>
            <a:r>
              <a:rPr lang="ru-RU"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Разработка современных методик </a:t>
            </a:r>
            <a:br>
              <a:rPr lang="ru-RU"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общенациональной социальной психотерапии</a:t>
            </a:r>
            <a:br>
              <a:rPr lang="ru-RU" sz="1800" dirty="0">
                <a:effectLst/>
                <a:latin typeface="Arial" panose="020B0604020202020204" pitchFamily="34" charset="0"/>
                <a:ea typeface="Times New Roman" panose="02020603050405020304" pitchFamily="18" charset="0"/>
                <a:cs typeface="Arial" panose="020B0604020202020204" pitchFamily="34" charset="0"/>
              </a:rPr>
            </a:br>
            <a:br>
              <a:rPr lang="ru-RU" sz="1800" dirty="0">
                <a:effectLst/>
                <a:latin typeface="Arial" panose="020B0604020202020204" pitchFamily="34" charset="0"/>
                <a:ea typeface="Times New Roman" panose="02020603050405020304" pitchFamily="18" charset="0"/>
                <a:cs typeface="Arial" panose="020B0604020202020204" pitchFamily="34" charset="0"/>
              </a:rPr>
            </a:br>
            <a:r>
              <a:rPr lang="ru-RU" sz="1800" dirty="0">
                <a:effectLst/>
                <a:latin typeface="Arial" panose="020B0604020202020204" pitchFamily="34" charset="0"/>
                <a:ea typeface="Times New Roman" panose="02020603050405020304" pitchFamily="18" charset="0"/>
                <a:cs typeface="Arial" panose="020B0604020202020204" pitchFamily="34" charset="0"/>
              </a:rPr>
              <a:t>Материалы и методы: </a:t>
            </a:r>
            <a:r>
              <a:rPr lang="ru-RU"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Разработанная</a:t>
            </a:r>
            <a:r>
              <a:rPr lang="ru-RU" sz="1800" dirty="0">
                <a:effectLst/>
                <a:latin typeface="Arial" panose="020B0604020202020204" pitchFamily="34" charset="0"/>
                <a:ea typeface="Times New Roman" panose="02020603050405020304" pitchFamily="18" charset="0"/>
                <a:cs typeface="Arial" panose="020B0604020202020204" pitchFamily="34" charset="0"/>
              </a:rPr>
              <a:t> </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отечественная система </a:t>
            </a:r>
            <a:r>
              <a:rPr lang="ru-RU" sz="1800" dirty="0" err="1">
                <a:solidFill>
                  <a:srgbClr val="2C2D2E"/>
                </a:solidFill>
                <a:effectLst/>
                <a:latin typeface="Arial" panose="020B0604020202020204" pitchFamily="34" charset="0"/>
                <a:ea typeface="Times New Roman" panose="02020603050405020304" pitchFamily="18" charset="0"/>
                <a:cs typeface="Arial" panose="020B0604020202020204" pitchFamily="34" charset="0"/>
              </a:rPr>
              <a:t>коммунитарной</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психологической помощи и </a:t>
            </a:r>
            <a:r>
              <a:rPr lang="ru-RU" sz="1800" dirty="0" err="1">
                <a:solidFill>
                  <a:srgbClr val="2C2D2E"/>
                </a:solidFill>
                <a:effectLst/>
                <a:latin typeface="Arial" panose="020B0604020202020204" pitchFamily="34" charset="0"/>
                <a:ea typeface="Times New Roman" panose="02020603050405020304" pitchFamily="18" charset="0"/>
                <a:cs typeface="Arial" panose="020B0604020202020204" pitchFamily="34" charset="0"/>
              </a:rPr>
              <a:t>саморегуляции</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a:t>
            </a:r>
            <a:r>
              <a:rPr lang="ru-RU" sz="1800" dirty="0" err="1">
                <a:solidFill>
                  <a:srgbClr val="2C2D2E"/>
                </a:solidFill>
                <a:effectLst/>
                <a:latin typeface="Arial" panose="020B0604020202020204" pitchFamily="34" charset="0"/>
                <a:ea typeface="Times New Roman" panose="02020603050405020304" pitchFamily="18" charset="0"/>
                <a:cs typeface="Arial" panose="020B0604020202020204" pitchFamily="34" charset="0"/>
              </a:rPr>
              <a:t>РеТри</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(зарегистрирована ВНТИЦ в 2001 г.) </a:t>
            </a:r>
            <a:b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Предлагается для использования в контексте </a:t>
            </a:r>
            <a:b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общенациональной психотерапии в формате комбинированных очно-дистанционных групповых </a:t>
            </a:r>
            <a:br>
              <a:rPr lang="ru-RU"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занятий и мобильного приложения </a:t>
            </a:r>
            <a:br>
              <a:rPr lang="ru-RU" sz="1800" dirty="0">
                <a:effectLst/>
                <a:latin typeface="Arial" panose="020B0604020202020204" pitchFamily="34" charset="0"/>
                <a:ea typeface="Times New Roman" panose="02020603050405020304" pitchFamily="18" charset="0"/>
                <a:cs typeface="Arial" panose="020B0604020202020204" pitchFamily="34" charset="0"/>
              </a:rPr>
            </a:br>
            <a:br>
              <a:rPr lang="ru-RU" sz="1800" dirty="0">
                <a:effectLst/>
                <a:latin typeface="Arial" panose="020B0604020202020204" pitchFamily="34" charset="0"/>
                <a:ea typeface="Times New Roman" panose="02020603050405020304" pitchFamily="18" charset="0"/>
                <a:cs typeface="Arial" panose="020B0604020202020204" pitchFamily="34" charset="0"/>
              </a:rPr>
            </a:br>
            <a:br>
              <a:rPr lang="ru-RU" sz="1800" dirty="0">
                <a:effectLst/>
                <a:latin typeface="Arial" panose="020B0604020202020204" pitchFamily="34" charset="0"/>
                <a:ea typeface="Times New Roman" panose="02020603050405020304" pitchFamily="18" charset="0"/>
                <a:cs typeface="Arial" panose="020B0604020202020204" pitchFamily="34" charset="0"/>
              </a:rPr>
            </a:br>
            <a:endParaRPr lang="ru-RU" sz="1400" dirty="0">
              <a:latin typeface="Arial" panose="020B0604020202020204" pitchFamily="34" charset="0"/>
              <a:cs typeface="Arial" panose="020B0604020202020204" pitchFamily="34" charset="0"/>
            </a:endParaRPr>
          </a:p>
        </p:txBody>
      </p:sp>
      <p:sp>
        <p:nvSpPr>
          <p:cNvPr id="3" name="Нижний колонтитул 2"/>
          <p:cNvSpPr>
            <a:spLocks noGrp="1"/>
          </p:cNvSpPr>
          <p:nvPr>
            <p:ph type="ftr" sz="quarter" idx="11"/>
          </p:nvPr>
        </p:nvSpPr>
        <p:spPr/>
        <p:txBody>
          <a:bodyPr/>
          <a:lstStyle/>
          <a:p>
            <a:r>
              <a:rPr lang="en-US"/>
              <a:t>IV </a:t>
            </a:r>
            <a:r>
              <a:rPr lang="ru-RU"/>
              <a:t>Международная научно-практическая конференция «Современные психотехнологии в управлении, политике, бизнесе, образовании и искусстве» </a:t>
            </a:r>
          </a:p>
          <a:p>
            <a:r>
              <a:rPr lang="ru-RU"/>
              <a:t>Московский государственный институт международных отношений (университет) Министерства иностранных дел Российской Федерации </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3830" y="-343075"/>
            <a:ext cx="4846211" cy="634631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741" y="106018"/>
            <a:ext cx="11487704" cy="5788756"/>
          </a:xfrm>
        </p:spPr>
        <p:txBody>
          <a:bodyPr>
            <a:normAutofit/>
          </a:bodyPr>
          <a:lstStyle/>
          <a:p>
            <a:r>
              <a:rPr lang="ru-RU" sz="1800" b="1" dirty="0">
                <a:effectLst/>
                <a:latin typeface="Arial" panose="020B0604020202020204" pitchFamily="34" charset="0"/>
                <a:ea typeface="Times New Roman" panose="02020603050405020304" pitchFamily="18" charset="0"/>
                <a:cs typeface="Arial" panose="020B0604020202020204" pitchFamily="34" charset="0"/>
              </a:rPr>
              <a:t>Результаты: </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Внедрение </a:t>
            </a:r>
            <a:r>
              <a:rPr lang="ru-RU"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общенациональной психотерапии</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в обществе представляется целесообразным именно в нынешних условиях массового перманентного социального стресса, в связи с ростом тревоги. Так, по результатам еженедельных всероссийских опросов ФОМ от 26 Мая 2023, повышенный уровень тревоги отметили </a:t>
            </a:r>
            <a:r>
              <a:rPr lang="ru-RU" sz="1800" dirty="0">
                <a:solidFill>
                  <a:srgbClr val="2C2D2E"/>
                </a:solidFill>
                <a:latin typeface="Arial" panose="020B0604020202020204" pitchFamily="34" charset="0"/>
                <a:ea typeface="Times New Roman" panose="02020603050405020304" pitchFamily="18" charset="0"/>
                <a:cs typeface="Arial" panose="020B0604020202020204" pitchFamily="34" charset="0"/>
              </a:rPr>
              <a:t>большинство - </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53% респондентов, впервые с начала 2023 г. В динамике </a:t>
            </a:r>
            <a:r>
              <a:rPr lang="ru-RU" sz="1800" dirty="0">
                <a:solidFill>
                  <a:schemeClr val="tx1"/>
                </a:solidFill>
                <a:effectLst/>
                <a:latin typeface="+mj-lt"/>
                <a:ea typeface="Times New Roman" panose="02020603050405020304" pitchFamily="18" charset="0"/>
                <a:cs typeface="Arial" panose="020B0604020202020204" pitchFamily="34" charset="0"/>
              </a:rPr>
              <a:t>также </a:t>
            </a:r>
            <a:r>
              <a:rPr lang="ru-RU" sz="1800" dirty="0">
                <a:solidFill>
                  <a:schemeClr val="tx1"/>
                </a:solidFill>
                <a:latin typeface="+mj-lt"/>
              </a:rPr>
              <a:t>с 22% до 25% выросла доля тех, кто признался, что испытывает недовольство властями.</a:t>
            </a:r>
            <a:b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br>
            <a:r>
              <a:rPr lang="ru-RU" sz="1800" dirty="0">
                <a:solidFill>
                  <a:srgbClr val="2C2D2E"/>
                </a:solidFill>
                <a:latin typeface="Arial" panose="020B0604020202020204" pitchFamily="34" charset="0"/>
                <a:ea typeface="Times New Roman" panose="02020603050405020304" pitchFamily="18" charset="0"/>
                <a:cs typeface="Arial" panose="020B0604020202020204" pitchFamily="34" charset="0"/>
              </a:rPr>
              <a:t>В условиях подобной социальной эпидемии для</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снижения тревоги и профилактики антисоциального поведения предлагается внедрение технологии Российской Общенациональной Социальной Терапии (</a:t>
            </a:r>
            <a:r>
              <a:rPr lang="ru-RU" sz="1800" b="1"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РОСТ</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Важнейшим элементом является проведение живых очно-дистанционных занятий, для улучшения социальной адаптации населения, состояний спокойствия и групповой поддержки. Использование современных технологий групповой видеосвязи на отечественных платформах позволяет проводить дистанционные групповые мероприятия с комплексным охватом аудитории. В каждом мероприятии вначале по технологии сетевой эмпатической коммуникации </a:t>
            </a:r>
            <a:r>
              <a:rPr lang="ru-RU" sz="1800" dirty="0" err="1">
                <a:solidFill>
                  <a:srgbClr val="2C2D2E"/>
                </a:solidFill>
                <a:effectLst/>
                <a:latin typeface="Arial" panose="020B0604020202020204" pitchFamily="34" charset="0"/>
                <a:ea typeface="Times New Roman" panose="02020603050405020304" pitchFamily="18" charset="0"/>
                <a:cs typeface="Arial" panose="020B0604020202020204" pitchFamily="34" charset="0"/>
              </a:rPr>
              <a:t>РеТри</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создается в эфире социальной сети </a:t>
            </a:r>
            <a:r>
              <a:rPr lang="ru-RU" sz="1800" dirty="0" err="1">
                <a:solidFill>
                  <a:srgbClr val="2C2D2E"/>
                </a:solidFill>
                <a:effectLst/>
                <a:latin typeface="Arial" panose="020B0604020202020204" pitchFamily="34" charset="0"/>
                <a:ea typeface="Times New Roman" panose="02020603050405020304" pitchFamily="18" charset="0"/>
                <a:cs typeface="Arial" panose="020B0604020202020204" pitchFamily="34" charset="0"/>
              </a:rPr>
              <a:t>общегрупповое</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состояние спокойствия и сопереживания  (от часа до полутора). Все участники эфиров собраны в отдельные локальные группы (от нескольких человек до нескольких десятков человек). Далее сразу после завершения общего эфира организаторы локальных групп проводят очное занятие с локальными участниками, направленное на проработку их личных проблем, повышение жизнестойкости, формирование групповой поддержки и поддержание позитивного социального настроя. При этом эффективность данного подхода связана с использованием механизмов как индивидуальной, так и коллективной психологической защиты, а также традиционных духовно-нравственных ценностей (</a:t>
            </a:r>
            <a:r>
              <a:rPr lang="ru-RU" sz="1800" dirty="0" err="1">
                <a:solidFill>
                  <a:srgbClr val="2C2D2E"/>
                </a:solidFill>
                <a:effectLst/>
                <a:latin typeface="Arial" panose="020B0604020202020204" pitchFamily="34" charset="0"/>
                <a:ea typeface="Times New Roman" panose="02020603050405020304" pitchFamily="18" charset="0"/>
                <a:cs typeface="Arial" panose="020B0604020202020204" pitchFamily="34" charset="0"/>
              </a:rPr>
              <a:t>коммунитарность</a:t>
            </a:r>
            <a:r>
              <a:rPr lang="ru-RU" sz="1800" dirty="0">
                <a:solidFill>
                  <a:srgbClr val="2C2D2E"/>
                </a:solidFill>
                <a:effectLst/>
                <a:latin typeface="Arial" panose="020B0604020202020204" pitchFamily="34" charset="0"/>
                <a:ea typeface="Times New Roman" panose="02020603050405020304" pitchFamily="18" charset="0"/>
                <a:cs typeface="Arial" panose="020B0604020202020204" pitchFamily="34" charset="0"/>
              </a:rPr>
              <a:t>, совместность, ценностно-ориентационное единство, взаимопомощь). </a:t>
            </a:r>
            <a:endParaRPr lang="ru-RU" sz="1400" dirty="0">
              <a:latin typeface="Arial" panose="020B0604020202020204" pitchFamily="34" charset="0"/>
              <a:cs typeface="Arial" panose="020B0604020202020204" pitchFamily="34" charset="0"/>
            </a:endParaRPr>
          </a:p>
        </p:txBody>
      </p:sp>
      <p:sp>
        <p:nvSpPr>
          <p:cNvPr id="3" name="Нижний колонтитул 2"/>
          <p:cNvSpPr>
            <a:spLocks noGrp="1"/>
          </p:cNvSpPr>
          <p:nvPr>
            <p:ph type="ftr" sz="quarter" idx="11"/>
          </p:nvPr>
        </p:nvSpPr>
        <p:spPr/>
        <p:txBody>
          <a:bodyPr/>
          <a:lstStyle/>
          <a:p>
            <a:r>
              <a:rPr lang="en-US"/>
              <a:t>IV </a:t>
            </a:r>
            <a:r>
              <a:rPr lang="ru-RU"/>
              <a:t>Международная научно-практическая конференция «Современные психотехнологии в управлении, политике, бизнесе, образовании и искусстве» </a:t>
            </a:r>
          </a:p>
          <a:p>
            <a:r>
              <a:rPr lang="ru-RU"/>
              <a:t>Московский государственный институт международных отношений (университет) Министерства иностранных дел Российской Федерации </a:t>
            </a:r>
            <a:endParaRPr lang="ru-RU" dirty="0"/>
          </a:p>
        </p:txBody>
      </p:sp>
    </p:spTree>
    <p:extLst>
      <p:ext uri="{BB962C8B-B14F-4D97-AF65-F5344CB8AC3E}">
        <p14:creationId xmlns:p14="http://schemas.microsoft.com/office/powerpoint/2010/main" val="3197985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741" y="106018"/>
            <a:ext cx="6217842" cy="5788756"/>
          </a:xfrm>
        </p:spPr>
        <p:txBody>
          <a:bodyPr>
            <a:normAutofit/>
          </a:bodyPr>
          <a:lstStyle/>
          <a:p>
            <a:r>
              <a:rPr lang="ru-RU" sz="1800" b="1" dirty="0">
                <a:latin typeface="Arial" charset="0"/>
              </a:rPr>
              <a:t>Чек-лист актуального психосоматического стресса:</a:t>
            </a:r>
            <a:br>
              <a:rPr lang="ru-RU" sz="1800" b="1" dirty="0">
                <a:latin typeface="Arial" charset="0"/>
              </a:rPr>
            </a:br>
            <a:br>
              <a:rPr lang="ru-RU" sz="1800" dirty="0">
                <a:latin typeface="Arial" charset="0"/>
              </a:rPr>
            </a:br>
            <a:r>
              <a:rPr lang="ru-RU" sz="1800" dirty="0">
                <a:latin typeface="Arial" charset="0"/>
              </a:rPr>
              <a:t>1. Трудно освободиться от негативных мыслей и ожиданий (2 балла)</a:t>
            </a:r>
            <a:br>
              <a:rPr lang="ru-RU" sz="1800" dirty="0">
                <a:latin typeface="Arial" charset="0"/>
              </a:rPr>
            </a:br>
            <a:r>
              <a:rPr lang="ru-RU" sz="1800" dirty="0">
                <a:latin typeface="Arial" charset="0"/>
              </a:rPr>
              <a:t>2. Нарушения сна, которые могут включать как бессонницу, так и периодически сонливость (2 балла)</a:t>
            </a:r>
            <a:br>
              <a:rPr lang="ru-RU" sz="1800" dirty="0">
                <a:latin typeface="Arial" charset="0"/>
              </a:rPr>
            </a:br>
            <a:r>
              <a:rPr lang="ru-RU" sz="1800" dirty="0">
                <a:latin typeface="Arial" charset="0"/>
              </a:rPr>
              <a:t>3. Нарушения аппетита (2 балла)</a:t>
            </a:r>
            <a:br>
              <a:rPr lang="ru-RU" sz="1800" dirty="0">
                <a:latin typeface="Arial" charset="0"/>
              </a:rPr>
            </a:br>
            <a:r>
              <a:rPr lang="ru-RU" sz="1800" dirty="0">
                <a:latin typeface="Arial" charset="0"/>
              </a:rPr>
              <a:t>4. Повторный телесный дискомфорт или обострение имеющихся заболеваний (2 балла)</a:t>
            </a:r>
            <a:br>
              <a:rPr lang="ru-RU" sz="1800" dirty="0">
                <a:latin typeface="Arial" charset="0"/>
              </a:rPr>
            </a:br>
            <a:r>
              <a:rPr lang="ru-RU" sz="1800" dirty="0">
                <a:latin typeface="Arial" charset="0"/>
              </a:rPr>
              <a:t>5. Ощущение растерянности или чувство нереальности (2 балла)</a:t>
            </a:r>
            <a:br>
              <a:rPr lang="ru-RU" sz="1800" dirty="0">
                <a:latin typeface="Arial" charset="0"/>
              </a:rPr>
            </a:br>
            <a:r>
              <a:rPr lang="ru-RU" sz="1800" dirty="0">
                <a:latin typeface="Arial" charset="0"/>
              </a:rPr>
              <a:t>6. Мышечное напряжение или слабость (1 балл)</a:t>
            </a:r>
            <a:br>
              <a:rPr lang="ru-RU" sz="1800" dirty="0">
                <a:latin typeface="Arial" charset="0"/>
              </a:rPr>
            </a:br>
            <a:r>
              <a:rPr lang="ru-RU" sz="1800" dirty="0">
                <a:latin typeface="Arial" charset="0"/>
              </a:rPr>
              <a:t>7. Снижение работоспособности (1 балл)</a:t>
            </a:r>
            <a:br>
              <a:rPr lang="ru-RU" sz="1800" dirty="0">
                <a:latin typeface="Arial" charset="0"/>
              </a:rPr>
            </a:br>
            <a:r>
              <a:rPr lang="ru-RU" sz="1800" dirty="0">
                <a:latin typeface="Arial" charset="0"/>
              </a:rPr>
              <a:t>8. Из новостей выделяется в первую очередь негатив (1 балл)</a:t>
            </a:r>
            <a:br>
              <a:rPr lang="ru-RU" sz="1800" dirty="0">
                <a:latin typeface="Arial" charset="0"/>
              </a:rPr>
            </a:br>
            <a:r>
              <a:rPr lang="ru-RU" sz="1800" dirty="0">
                <a:latin typeface="Arial" charset="0"/>
              </a:rPr>
              <a:t>9. Рассеянность, забывчивость, трудно сосредоточиться (1 балл)</a:t>
            </a:r>
            <a:br>
              <a:rPr lang="ru-RU" sz="1800" dirty="0">
                <a:latin typeface="Arial" charset="0"/>
              </a:rPr>
            </a:br>
            <a:r>
              <a:rPr lang="ru-RU" sz="1800" dirty="0">
                <a:latin typeface="Arial" charset="0"/>
              </a:rPr>
              <a:t>10. Частое раздражение, недовольство окружением или обиды (1 балл)</a:t>
            </a:r>
            <a:br>
              <a:rPr lang="ru-RU" sz="1800" dirty="0">
                <a:latin typeface="Arial" charset="0"/>
              </a:rPr>
            </a:br>
            <a:br>
              <a:rPr lang="ru-RU" sz="1800" dirty="0">
                <a:latin typeface="Arial" charset="0"/>
              </a:rPr>
            </a:br>
            <a:r>
              <a:rPr lang="ru-RU" sz="1800" dirty="0">
                <a:latin typeface="Arial" charset="0"/>
              </a:rPr>
              <a:t>Оценка: если набранная сумма баллов больше 6, </a:t>
            </a:r>
            <a:br>
              <a:rPr lang="ru-RU" sz="1800" dirty="0">
                <a:latin typeface="Arial" charset="0"/>
              </a:rPr>
            </a:br>
            <a:r>
              <a:rPr lang="ru-RU" sz="1800" dirty="0">
                <a:latin typeface="Arial" charset="0"/>
              </a:rPr>
              <a:t>это свидетельствует о нарушении адаптации к стрессу</a:t>
            </a:r>
          </a:p>
        </p:txBody>
      </p:sp>
      <p:sp>
        <p:nvSpPr>
          <p:cNvPr id="3" name="Нижний колонтитул 2"/>
          <p:cNvSpPr>
            <a:spLocks noGrp="1"/>
          </p:cNvSpPr>
          <p:nvPr>
            <p:ph type="ftr" sz="quarter" idx="11"/>
          </p:nvPr>
        </p:nvSpPr>
        <p:spPr/>
        <p:txBody>
          <a:bodyPr/>
          <a:lstStyle/>
          <a:p>
            <a:r>
              <a:rPr lang="en-US"/>
              <a:t>IV </a:t>
            </a:r>
            <a:r>
              <a:rPr lang="ru-RU"/>
              <a:t>Международная научно-практическая конференция «Современные психотехнологии в управлении, политике, бизнесе, образовании и искусстве» </a:t>
            </a:r>
          </a:p>
          <a:p>
            <a:r>
              <a:rPr lang="ru-RU"/>
              <a:t>Московский государственный институт международных отношений (университет) Министерства иностранных дел Российской Федерации </a:t>
            </a:r>
            <a:endParaRPr lang="ru-RU" dirty="0"/>
          </a:p>
        </p:txBody>
      </p:sp>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9582" y="401007"/>
            <a:ext cx="5221355" cy="5198777"/>
          </a:xfrm>
          <a:prstGeom prst="rect">
            <a:avLst/>
          </a:prstGeom>
        </p:spPr>
      </p:pic>
    </p:spTree>
    <p:extLst>
      <p:ext uri="{BB962C8B-B14F-4D97-AF65-F5344CB8AC3E}">
        <p14:creationId xmlns:p14="http://schemas.microsoft.com/office/powerpoint/2010/main" val="124542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440" y="1"/>
            <a:ext cx="10276308" cy="3379303"/>
          </a:xfrm>
        </p:spPr>
        <p:txBody>
          <a:bodyPr/>
          <a:lstStyle/>
          <a:p>
            <a:r>
              <a:rPr lang="ru-RU" sz="1600" b="1" dirty="0">
                <a:latin typeface="Arial" panose="020B0604020202020204" pitchFamily="34" charset="0"/>
                <a:ea typeface="Times New Roman" panose="02020603050405020304" pitchFamily="18" charset="0"/>
                <a:cs typeface="Arial" panose="020B0604020202020204" pitchFamily="34" charset="0"/>
              </a:rPr>
              <a:t>Заключение: </a:t>
            </a:r>
            <a:r>
              <a:rPr lang="ru-RU" sz="1600" b="1" dirty="0">
                <a:solidFill>
                  <a:srgbClr val="FF0000"/>
                </a:solidFill>
                <a:latin typeface="Arial" panose="020B0604020202020204" pitchFamily="34" charset="0"/>
                <a:ea typeface="Times New Roman" panose="02020603050405020304" pitchFamily="18" charset="0"/>
                <a:cs typeface="Arial" panose="020B0604020202020204" pitchFamily="34" charset="0"/>
              </a:rPr>
              <a:t>В условиях роста тревоги и напряжения актуальной задачей общества является общенациональная психотерапия</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a:solidFill>
                  <a:srgbClr val="2C2D2E"/>
                </a:solidFill>
                <a:latin typeface="Arial" panose="020B0604020202020204" pitchFamily="34" charset="0"/>
                <a:ea typeface="Times New Roman" panose="02020603050405020304" pitchFamily="18" charset="0"/>
                <a:cs typeface="Arial" panose="020B0604020202020204" pitchFamily="34" charset="0"/>
              </a:rPr>
              <a:t>Для ее внедрения предлагается использование методики  </a:t>
            </a:r>
            <a:br>
              <a:rPr lang="ru-RU" sz="1600" dirty="0">
                <a:solidFill>
                  <a:srgbClr val="2C2D2E"/>
                </a:solidFill>
                <a:latin typeface="Arial" panose="020B0604020202020204" pitchFamily="34" charset="0"/>
                <a:ea typeface="Times New Roman" panose="02020603050405020304" pitchFamily="18" charset="0"/>
                <a:cs typeface="Arial" panose="020B0604020202020204" pitchFamily="34" charset="0"/>
              </a:rPr>
            </a:br>
            <a:r>
              <a:rPr lang="ru-RU" sz="1600" b="1" dirty="0">
                <a:solidFill>
                  <a:srgbClr val="2C2D2E"/>
                </a:solidFill>
                <a:latin typeface="Arial" panose="020B0604020202020204" pitchFamily="34" charset="0"/>
                <a:ea typeface="Times New Roman" panose="02020603050405020304" pitchFamily="18" charset="0"/>
                <a:cs typeface="Arial" panose="020B0604020202020204" pitchFamily="34" charset="0"/>
              </a:rPr>
              <a:t>РОСТ, </a:t>
            </a:r>
            <a:r>
              <a:rPr lang="ru-RU" sz="1600" dirty="0">
                <a:solidFill>
                  <a:srgbClr val="2C2D2E"/>
                </a:solidFill>
                <a:latin typeface="Arial" panose="020B0604020202020204" pitchFamily="34" charset="0"/>
                <a:ea typeface="Times New Roman" panose="02020603050405020304" pitchFamily="18" charset="0"/>
                <a:cs typeface="Arial" panose="020B0604020202020204" pitchFamily="34" charset="0"/>
              </a:rPr>
              <a:t>включающей: создание поддерживающей психосоматической среды, групповые очно-дистанционные и индивидуальные мобильные релаксации,  а также  мониторинг и коррекцию </a:t>
            </a:r>
            <a:br>
              <a:rPr lang="ru-RU" sz="1600" dirty="0">
                <a:solidFill>
                  <a:srgbClr val="2C2D2E"/>
                </a:solidFill>
                <a:latin typeface="Arial" panose="020B0604020202020204" pitchFamily="34" charset="0"/>
                <a:ea typeface="Times New Roman" panose="02020603050405020304" pitchFamily="18" charset="0"/>
                <a:cs typeface="Arial" panose="020B0604020202020204" pitchFamily="34" charset="0"/>
              </a:rPr>
            </a:br>
            <a:r>
              <a:rPr lang="ru-RU" sz="1600" dirty="0">
                <a:solidFill>
                  <a:srgbClr val="2C2D2E"/>
                </a:solidFill>
                <a:latin typeface="Arial" panose="020B0604020202020204" pitchFamily="34" charset="0"/>
                <a:ea typeface="Times New Roman" panose="02020603050405020304" pitchFamily="18" charset="0"/>
                <a:cs typeface="Arial" panose="020B0604020202020204" pitchFamily="34" charset="0"/>
              </a:rPr>
              <a:t>негативных социально-политических явлений.</a:t>
            </a:r>
            <a:br>
              <a:rPr lang="en-US" sz="1600" dirty="0">
                <a:solidFill>
                  <a:srgbClr val="2C2D2E"/>
                </a:solidFill>
                <a:latin typeface="Arial" panose="020B0604020202020204" pitchFamily="34" charset="0"/>
                <a:ea typeface="Times New Roman" panose="02020603050405020304" pitchFamily="18" charset="0"/>
                <a:cs typeface="Arial" panose="020B0604020202020204" pitchFamily="34" charset="0"/>
              </a:rPr>
            </a:br>
            <a:br>
              <a:rPr lang="ru-RU" sz="1600" b="1" kern="0" dirty="0"/>
            </a:br>
            <a:r>
              <a:rPr lang="ru-RU" sz="1600" b="1" kern="0" dirty="0">
                <a:latin typeface="Arial" charset="0"/>
              </a:rPr>
              <a:t>Литература</a:t>
            </a:r>
            <a:br>
              <a:rPr lang="ru-RU" sz="1600" dirty="0">
                <a:latin typeface="Arial" charset="0"/>
              </a:rPr>
            </a:br>
            <a:r>
              <a:rPr lang="ru-RU" sz="1600" dirty="0">
                <a:latin typeface="Arial" charset="0"/>
              </a:rPr>
              <a:t>🔹Сандомирский М.Е. Как справиться со стрессом. </a:t>
            </a:r>
            <a:r>
              <a:rPr lang="mr-IN" sz="1600" dirty="0">
                <a:latin typeface="Arial" charset="0"/>
              </a:rPr>
              <a:t>–</a:t>
            </a:r>
            <a:r>
              <a:rPr lang="ru-RU" sz="1600" dirty="0">
                <a:latin typeface="Arial" charset="0"/>
              </a:rPr>
              <a:t> Воронеж: НПО МОДЭК, 2000 </a:t>
            </a:r>
            <a:br>
              <a:rPr lang="ru-RU" sz="1600" dirty="0">
                <a:latin typeface="Arial" charset="0"/>
              </a:rPr>
            </a:br>
            <a:r>
              <a:rPr lang="ru-RU" sz="1600" dirty="0">
                <a:latin typeface="Arial" charset="0"/>
              </a:rPr>
              <a:t>🔹Сандомирский М.Е. Защита от стресса (в 3 частях). - М.: Изд. Института психотерапии, 2001</a:t>
            </a:r>
            <a:br>
              <a:rPr lang="ru-RU" sz="1600" dirty="0">
                <a:latin typeface="Arial" charset="0"/>
              </a:rPr>
            </a:br>
            <a:r>
              <a:rPr lang="ru-RU" sz="1600" dirty="0">
                <a:latin typeface="Arial" charset="0"/>
              </a:rPr>
              <a:t>             СПб.: Питер, 2008-2009</a:t>
            </a:r>
            <a:br>
              <a:rPr lang="ru-RU" sz="1600" dirty="0">
                <a:latin typeface="Arial" charset="0"/>
              </a:rPr>
            </a:br>
            <a:r>
              <a:rPr lang="ru-RU" sz="1600" dirty="0">
                <a:latin typeface="Arial" charset="0"/>
              </a:rPr>
              <a:t>🔹 Сандомирский М.Е. Психология коммерции. - М.: Академия, 2006</a:t>
            </a:r>
            <a:br>
              <a:rPr lang="ru-RU" sz="1600" dirty="0">
                <a:latin typeface="Arial" charset="0"/>
              </a:rPr>
            </a:br>
            <a:r>
              <a:rPr lang="ru-RU" sz="1600" dirty="0">
                <a:latin typeface="Arial" charset="0"/>
              </a:rPr>
              <a:t>🔹 Сандомирский М.Е. Психосоматика и телесная психотерапия. - М.: КЛАСС, 2007</a:t>
            </a:r>
            <a:br>
              <a:rPr lang="ru-RU" sz="1600" dirty="0">
                <a:latin typeface="Arial" charset="0"/>
              </a:rPr>
            </a:br>
            <a:r>
              <a:rPr lang="ru-RU" sz="1600" dirty="0">
                <a:latin typeface="Arial" charset="0"/>
              </a:rPr>
              <a:t>🔹 Сандомирский М.Е. Психосоматическая антология  (в 4 частях). - Екатеринбург: 2018-2023</a:t>
            </a:r>
            <a:br>
              <a:rPr lang="ru-RU" sz="1600" dirty="0">
                <a:latin typeface="Arial" charset="0"/>
              </a:rPr>
            </a:br>
            <a:br>
              <a:rPr lang="ru-RU" sz="1600" dirty="0">
                <a:latin typeface="Arial" charset="0"/>
              </a:rPr>
            </a:br>
            <a:r>
              <a:rPr lang="ru-RU" sz="1800" dirty="0">
                <a:latin typeface="Arial" charset="0"/>
              </a:rPr>
              <a:t>С</a:t>
            </a:r>
            <a:r>
              <a:rPr lang="en-US" sz="1800" dirty="0">
                <a:latin typeface="Arial" charset="0"/>
              </a:rPr>
              <a:t>a</a:t>
            </a:r>
            <a:r>
              <a:rPr lang="ru-RU" sz="1800" dirty="0" err="1">
                <a:latin typeface="Arial" charset="0"/>
              </a:rPr>
              <a:t>йт</a:t>
            </a:r>
            <a:r>
              <a:rPr lang="ru-RU" sz="1800" dirty="0">
                <a:latin typeface="Arial" charset="0"/>
              </a:rPr>
              <a:t> </a:t>
            </a:r>
            <a:r>
              <a:rPr lang="en-US" sz="1800" dirty="0">
                <a:latin typeface="Arial" charset="0"/>
              </a:rPr>
              <a:t>  </a:t>
            </a:r>
            <a:r>
              <a:rPr lang="en-US" sz="1800" b="1" dirty="0">
                <a:solidFill>
                  <a:srgbClr val="2E95CF"/>
                </a:solidFill>
                <a:latin typeface="Arial" charset="0"/>
                <a:hlinkClick r:id="rId2"/>
              </a:rPr>
              <a:t>http://myretry.ru</a:t>
            </a:r>
            <a:r>
              <a:rPr lang="ru-RU" sz="1800" b="1" dirty="0">
                <a:solidFill>
                  <a:srgbClr val="10256A"/>
                </a:solidFill>
                <a:latin typeface="Arial" charset="0"/>
              </a:rPr>
              <a:t> </a:t>
            </a:r>
            <a:r>
              <a:rPr lang="ru-RU" sz="1800" dirty="0">
                <a:solidFill>
                  <a:srgbClr val="10256A"/>
                </a:solidFill>
                <a:latin typeface="Arial" charset="0"/>
              </a:rPr>
              <a:t>  </a:t>
            </a:r>
            <a:r>
              <a:rPr lang="ru-RU" sz="1800" dirty="0">
                <a:latin typeface="Arial" charset="0"/>
              </a:rPr>
              <a:t> </a:t>
            </a:r>
            <a:endParaRPr lang="ru-RU" sz="1800" b="1" dirty="0">
              <a:solidFill>
                <a:srgbClr val="FF0000"/>
              </a:solidFill>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Tree>
    <p:extLst>
      <p:ext uri="{BB962C8B-B14F-4D97-AF65-F5344CB8AC3E}">
        <p14:creationId xmlns:p14="http://schemas.microsoft.com/office/powerpoint/2010/main" val="141835688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TM03090434[[fn=Дерево]]</Template>
  <TotalTime>6323</TotalTime>
  <Words>823</Words>
  <Application>Microsoft Office PowerPoint</Application>
  <PresentationFormat>Широкоэкранный</PresentationFormat>
  <Paragraphs>16</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Bahnschrift SemiBold</vt:lpstr>
      <vt:lpstr>Bahnschrift SemiLight</vt:lpstr>
      <vt:lpstr>Calibri</vt:lpstr>
      <vt:lpstr>Times New Roman</vt:lpstr>
      <vt:lpstr>Тема Office</vt:lpstr>
      <vt:lpstr>      Социальная психотерапия в политической деятельности: социомедийный психосоматический подход </vt:lpstr>
      <vt:lpstr> Введение: Сегодня представляется  целесообразным системный подход к поддержанию  душевного состояния общества, профилактике тревоги, социальных эпидемий и деструктивных массовых социальных явлений.  Подобный подход ранее был сформулирован  как общенациональная психотерапия.    Цель работы: Разработка современных методик  общенациональной социальной психотерапии  Материалы и методы: Разработанная отечественная система коммунитарной психологической помощи и саморегуляции РеТри (зарегистрирована ВНТИЦ в 2001 г.)  Предлагается для использования в контексте  общенациональной психотерапии в формате комбинированных очно-дистанционных групповых  занятий и мобильного приложения    </vt:lpstr>
      <vt:lpstr>Результаты: Внедрение общенациональной психотерапии в обществе представляется целесообразным именно в нынешних условиях массового перманентного социального стресса, в связи с ростом тревоги. Так, по результатам еженедельных всероссийских опросов ФОМ от 26 Мая 2023, повышенный уровень тревоги отметили большинство - 53% респондентов, впервые с начала 2023 г. В динамике также с 22% до 25% выросла доля тех, кто признался, что испытывает недовольство властями. В условиях подобной социальной эпидемии для снижения тревоги и профилактики антисоциального поведения предлагается внедрение технологии Российской Общенациональной Социальной Терапии (РОСТ). Важнейшим элементом является проведение живых очно-дистанционных занятий, для улучшения социальной адаптации населения, состояний спокойствия и групповой поддержки. Использование современных технологий групповой видеосвязи на отечественных платформах позволяет проводить дистанционные групповые мероприятия с комплексным охватом аудитории. В каждом мероприятии вначале по технологии сетевой эмпатической коммуникации РеТри создается в эфире социальной сети общегрупповое состояние спокойствия и сопереживания  (от часа до полутора). Все участники эфиров собраны в отдельные локальные группы (от нескольких человек до нескольких десятков человек). Далее сразу после завершения общего эфира организаторы локальных групп проводят очное занятие с локальными участниками, направленное на проработку их личных проблем, повышение жизнестойкости, формирование групповой поддержки и поддержание позитивного социального настроя. При этом эффективность данного подхода связана с использованием механизмов как индивидуальной, так и коллективной психологической защиты, а также традиционных духовно-нравственных ценностей (коммунитарность, совместность, ценностно-ориентационное единство, взаимопомощь). </vt:lpstr>
      <vt:lpstr>Чек-лист актуального психосоматического стресса:  1. Трудно освободиться от негативных мыслей и ожиданий (2 балла) 2. Нарушения сна, которые могут включать как бессонницу, так и периодически сонливость (2 балла) 3. Нарушения аппетита (2 балла) 4. Повторный телесный дискомфорт или обострение имеющихся заболеваний (2 балла) 5. Ощущение растерянности или чувство нереальности (2 балла) 6. Мышечное напряжение или слабость (1 балл) 7. Снижение работоспособности (1 балл) 8. Из новостей выделяется в первую очередь негатив (1 балл) 9. Рассеянность, забывчивость, трудно сосредоточиться (1 балл) 10. Частое раздражение, недовольство окружением или обиды (1 балл)  Оценка: если набранная сумма баллов больше 6,  это свидетельствует о нарушении адаптации к стрессу</vt:lpstr>
      <vt:lpstr>Заключение: В условиях роста тревоги и напряжения актуальной задачей общества является общенациональная психотерапия. Для ее внедрения предлагается использование методики   РОСТ, включающей: создание поддерживающей психосоматической среды, групповые очно-дистанционные и индивидуальные мобильные релаксации,  а также  мониторинг и коррекцию  негативных социально-политических явлений.  Литература 🔹Сандомирский М.Е. Как справиться со стрессом. – Воронеж: НПО МОДЭК, 2000  🔹Сандомирский М.Е. Защита от стресса (в 3 частях). - М.: Изд. Института психотерапии, 2001              СПб.: Питер, 2008-2009 🔹 Сандомирский М.Е. Психология коммерции. - М.: Академия, 2006 🔹 Сандомирский М.Е. Психосоматика и телесная психотерапия. - М.: КЛАСС, 2007 🔹 Сандомирский М.Е. Психосоматическая антология  (в 4 частях). - Екатеринбург: 2018-2023  Сaйт   http://myretry.ru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Evgueni Frolov</dc:creator>
  <cp:lastModifiedBy>Иван Иванов</cp:lastModifiedBy>
  <cp:revision>39</cp:revision>
  <dcterms:created xsi:type="dcterms:W3CDTF">2021-05-19T18:51:22Z</dcterms:created>
  <dcterms:modified xsi:type="dcterms:W3CDTF">2023-06-21T09:24:05Z</dcterms:modified>
</cp:coreProperties>
</file>